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  <p:sldMasterId id="2147483668" r:id="rId3"/>
  </p:sldMasterIdLst>
  <p:notesMasterIdLst>
    <p:notesMasterId r:id="rId21"/>
  </p:notesMasterIdLst>
  <p:handoutMasterIdLst>
    <p:handoutMasterId r:id="rId22"/>
  </p:handoutMasterIdLst>
  <p:sldIdLst>
    <p:sldId id="275" r:id="rId4"/>
    <p:sldId id="266" r:id="rId5"/>
    <p:sldId id="273" r:id="rId6"/>
    <p:sldId id="298" r:id="rId7"/>
    <p:sldId id="311" r:id="rId8"/>
    <p:sldId id="287" r:id="rId9"/>
    <p:sldId id="312" r:id="rId10"/>
    <p:sldId id="320" r:id="rId11"/>
    <p:sldId id="325" r:id="rId12"/>
    <p:sldId id="326" r:id="rId13"/>
    <p:sldId id="327" r:id="rId14"/>
    <p:sldId id="328" r:id="rId15"/>
    <p:sldId id="322" r:id="rId16"/>
    <p:sldId id="313" r:id="rId17"/>
    <p:sldId id="329" r:id="rId18"/>
    <p:sldId id="318" r:id="rId19"/>
    <p:sldId id="259" r:id="rId2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колов Максим г.Воскресенск" initials="СМг" lastIdx="5" clrIdx="0">
    <p:extLst>
      <p:ext uri="{19B8F6BF-5375-455C-9EA6-DF929625EA0E}">
        <p15:presenceInfo xmlns:p15="http://schemas.microsoft.com/office/powerpoint/2012/main" userId="S-1-5-21-1417001333-1708537768-854245398-288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41D"/>
    <a:srgbClr val="5C3749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08" autoAdjust="0"/>
    <p:restoredTop sz="81013" autoAdjust="0"/>
  </p:normalViewPr>
  <p:slideViewPr>
    <p:cSldViewPr snapToGrid="0" showGuides="1">
      <p:cViewPr varScale="1">
        <p:scale>
          <a:sx n="94" d="100"/>
          <a:sy n="94" d="100"/>
        </p:scale>
        <p:origin x="168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E04EF-175E-0349-8821-BB1B1B9C96F3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30899-89D1-9943-BFEE-9EB89DE6F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72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6340F-6C15-0F4A-A82A-C7317FD5A197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39A69-6423-5E40-B271-8C5F76D42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66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39A69-6423-5E40-B271-8C5F76D42A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39A69-6423-5E40-B271-8C5F76D42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2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39A69-6423-5E40-B271-8C5F76D42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39A69-6423-5E40-B271-8C5F76D42A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3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39A69-6423-5E40-B271-8C5F76D42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29DA0B-76A5-45D6-A729-08CC6A3341FD}" type="slidenum">
              <a:rPr lang="ru-RU" altLang="ru-RU" smtClean="0"/>
              <a:pPr>
                <a:spcBef>
                  <a:spcPct val="0"/>
                </a:spcBef>
              </a:pPr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1483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29DA0B-76A5-45D6-A729-08CC6A3341FD}" type="slidenum">
              <a:rPr lang="ru-RU" altLang="ru-RU" smtClean="0"/>
              <a:pPr>
                <a:spcBef>
                  <a:spcPct val="0"/>
                </a:spcBef>
              </a:pPr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4753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19697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162" y="153121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0F139-8C6F-5141-9FC7-00B3491FD45C}" type="datetime3">
              <a:rPr lang="ru-RU" smtClean="0"/>
              <a:t>14/03/19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39749" y="119697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1.</a:t>
            </a:r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28"/>
          </p:nvPr>
        </p:nvSpPr>
        <p:spPr>
          <a:xfrm>
            <a:off x="792162" y="249237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half" idx="29"/>
          </p:nvPr>
        </p:nvSpPr>
        <p:spPr>
          <a:xfrm>
            <a:off x="792162" y="282661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539749" y="249237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2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idx="31"/>
          </p:nvPr>
        </p:nvSpPr>
        <p:spPr>
          <a:xfrm>
            <a:off x="792162" y="3761736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32"/>
          </p:nvPr>
        </p:nvSpPr>
        <p:spPr>
          <a:xfrm>
            <a:off x="792162" y="4095975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39749" y="3761736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3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idx="34"/>
          </p:nvPr>
        </p:nvSpPr>
        <p:spPr>
          <a:xfrm>
            <a:off x="792162" y="501332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half" idx="35"/>
          </p:nvPr>
        </p:nvSpPr>
        <p:spPr>
          <a:xfrm>
            <a:off x="792162" y="534756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539749" y="501332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4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idx="37"/>
          </p:nvPr>
        </p:nvSpPr>
        <p:spPr>
          <a:xfrm>
            <a:off x="5076826" y="501332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Content Placeholder 3"/>
          <p:cNvSpPr>
            <a:spLocks noGrp="1"/>
          </p:cNvSpPr>
          <p:nvPr>
            <p:ph sz="half" idx="38"/>
          </p:nvPr>
        </p:nvSpPr>
        <p:spPr>
          <a:xfrm>
            <a:off x="5076826" y="534756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4824413" y="501332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8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idx="40"/>
          </p:nvPr>
        </p:nvSpPr>
        <p:spPr>
          <a:xfrm>
            <a:off x="5076826" y="3752850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Content Placeholder 3"/>
          <p:cNvSpPr>
            <a:spLocks noGrp="1"/>
          </p:cNvSpPr>
          <p:nvPr>
            <p:ph sz="half" idx="41"/>
          </p:nvPr>
        </p:nvSpPr>
        <p:spPr>
          <a:xfrm>
            <a:off x="5076826" y="4087089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42" hasCustomPrompt="1"/>
          </p:nvPr>
        </p:nvSpPr>
        <p:spPr>
          <a:xfrm>
            <a:off x="4824413" y="3752850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7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idx="43"/>
          </p:nvPr>
        </p:nvSpPr>
        <p:spPr>
          <a:xfrm>
            <a:off x="5076826" y="249237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3"/>
          <p:cNvSpPr>
            <a:spLocks noGrp="1"/>
          </p:cNvSpPr>
          <p:nvPr>
            <p:ph sz="half" idx="44"/>
          </p:nvPr>
        </p:nvSpPr>
        <p:spPr>
          <a:xfrm>
            <a:off x="5076826" y="282661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45" hasCustomPrompt="1"/>
          </p:nvPr>
        </p:nvSpPr>
        <p:spPr>
          <a:xfrm>
            <a:off x="4824413" y="249237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6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idx="46"/>
          </p:nvPr>
        </p:nvSpPr>
        <p:spPr>
          <a:xfrm>
            <a:off x="5076826" y="119697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3"/>
          <p:cNvSpPr>
            <a:spLocks noGrp="1"/>
          </p:cNvSpPr>
          <p:nvPr>
            <p:ph sz="half" idx="47"/>
          </p:nvPr>
        </p:nvSpPr>
        <p:spPr>
          <a:xfrm>
            <a:off x="5076826" y="153121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48" hasCustomPrompt="1"/>
          </p:nvPr>
        </p:nvSpPr>
        <p:spPr>
          <a:xfrm>
            <a:off x="4824413" y="119697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5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7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19697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162" y="153121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0F139-8C6F-5141-9FC7-00B3491FD45C}" type="datetime3">
              <a:rPr lang="ru-RU" smtClean="0"/>
              <a:t>14/03/19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39749" y="119697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1.</a:t>
            </a:r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28"/>
          </p:nvPr>
        </p:nvSpPr>
        <p:spPr>
          <a:xfrm>
            <a:off x="792162" y="249237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half" idx="29"/>
          </p:nvPr>
        </p:nvSpPr>
        <p:spPr>
          <a:xfrm>
            <a:off x="792162" y="282661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539749" y="249237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2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idx="31"/>
          </p:nvPr>
        </p:nvSpPr>
        <p:spPr>
          <a:xfrm>
            <a:off x="792162" y="3761736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32"/>
          </p:nvPr>
        </p:nvSpPr>
        <p:spPr>
          <a:xfrm>
            <a:off x="792162" y="4095975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39749" y="3761736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3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idx="34"/>
          </p:nvPr>
        </p:nvSpPr>
        <p:spPr>
          <a:xfrm>
            <a:off x="792162" y="501332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half" idx="35"/>
          </p:nvPr>
        </p:nvSpPr>
        <p:spPr>
          <a:xfrm>
            <a:off x="792162" y="534756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539749" y="501332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4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idx="37"/>
          </p:nvPr>
        </p:nvSpPr>
        <p:spPr>
          <a:xfrm>
            <a:off x="5076826" y="501332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Content Placeholder 3"/>
          <p:cNvSpPr>
            <a:spLocks noGrp="1"/>
          </p:cNvSpPr>
          <p:nvPr>
            <p:ph sz="half" idx="38"/>
          </p:nvPr>
        </p:nvSpPr>
        <p:spPr>
          <a:xfrm>
            <a:off x="5076826" y="534756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4824413" y="501332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8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idx="40"/>
          </p:nvPr>
        </p:nvSpPr>
        <p:spPr>
          <a:xfrm>
            <a:off x="5076826" y="3752850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Content Placeholder 3"/>
          <p:cNvSpPr>
            <a:spLocks noGrp="1"/>
          </p:cNvSpPr>
          <p:nvPr>
            <p:ph sz="half" idx="41"/>
          </p:nvPr>
        </p:nvSpPr>
        <p:spPr>
          <a:xfrm>
            <a:off x="5076826" y="4087089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42" hasCustomPrompt="1"/>
          </p:nvPr>
        </p:nvSpPr>
        <p:spPr>
          <a:xfrm>
            <a:off x="4824413" y="3752850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7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idx="43"/>
          </p:nvPr>
        </p:nvSpPr>
        <p:spPr>
          <a:xfrm>
            <a:off x="5076826" y="249237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3"/>
          <p:cNvSpPr>
            <a:spLocks noGrp="1"/>
          </p:cNvSpPr>
          <p:nvPr>
            <p:ph sz="half" idx="44"/>
          </p:nvPr>
        </p:nvSpPr>
        <p:spPr>
          <a:xfrm>
            <a:off x="5076826" y="282661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45" hasCustomPrompt="1"/>
          </p:nvPr>
        </p:nvSpPr>
        <p:spPr>
          <a:xfrm>
            <a:off x="4824413" y="249237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6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idx="46"/>
          </p:nvPr>
        </p:nvSpPr>
        <p:spPr>
          <a:xfrm>
            <a:off x="5076826" y="1196975"/>
            <a:ext cx="3527425" cy="32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3"/>
          <p:cNvSpPr>
            <a:spLocks noGrp="1"/>
          </p:cNvSpPr>
          <p:nvPr>
            <p:ph sz="half" idx="47"/>
          </p:nvPr>
        </p:nvSpPr>
        <p:spPr>
          <a:xfrm>
            <a:off x="5076826" y="1531214"/>
            <a:ext cx="3527425" cy="9611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48" hasCustomPrompt="1"/>
          </p:nvPr>
        </p:nvSpPr>
        <p:spPr>
          <a:xfrm>
            <a:off x="4824413" y="1196975"/>
            <a:ext cx="252413" cy="3222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5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7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546917"/>
            <a:ext cx="8064500" cy="4761807"/>
          </a:xfrm>
        </p:spPr>
        <p:txBody>
          <a:bodyPr>
            <a:normAutofit/>
          </a:bodyPr>
          <a:lstStyle>
            <a:lvl1pPr marL="2857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One column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Content Placeholder 3"/>
          <p:cNvSpPr>
            <a:spLocks noGrp="1"/>
          </p:cNvSpPr>
          <p:nvPr>
            <p:ph sz="half" idx="13"/>
          </p:nvPr>
        </p:nvSpPr>
        <p:spPr>
          <a:xfrm>
            <a:off x="539750" y="1196977"/>
            <a:ext cx="8064500" cy="343066"/>
          </a:xfrm>
        </p:spPr>
        <p:txBody>
          <a:bodyPr>
            <a:normAutofit/>
          </a:bodyPr>
          <a:lstStyle>
            <a:lvl1pPr marL="0" indent="0" defTabSz="108000">
              <a:spcBef>
                <a:spcPts val="0"/>
              </a:spcBef>
              <a:buFont typeface=".HelveticaNeueDeskInterface-Regular" charset="0"/>
              <a:buNone/>
              <a:tabLst/>
              <a:defRPr sz="1400" b="1" i="0" cap="all" baseline="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6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629420"/>
            <a:ext cx="8064500" cy="4677435"/>
          </a:xfrm>
          <a:solidFill>
            <a:schemeClr val="bg2"/>
          </a:solidFill>
        </p:spPr>
        <p:txBody>
          <a:bodyPr lIns="251999" tIns="108000" rIns="216000" bIns="108000">
            <a:normAutofit/>
          </a:bodyPr>
          <a:lstStyle>
            <a:lvl1pPr marL="2857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White blocks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539750" y="1196976"/>
            <a:ext cx="8064500" cy="433553"/>
          </a:xfrm>
          <a:solidFill>
            <a:schemeClr val="accent1"/>
          </a:solidFill>
        </p:spPr>
        <p:txBody>
          <a:bodyPr lIns="251999" tIns="108000" rIns="216000" bIns="108000">
            <a:spAutoFit/>
          </a:bodyPr>
          <a:lstStyle>
            <a:lvl1pPr marL="0" indent="0" defTabSz="108000">
              <a:spcBef>
                <a:spcPts val="0"/>
              </a:spcBef>
              <a:buFont typeface=".HelveticaNeueDeskInterface-Regular" charset="0"/>
              <a:buNone/>
              <a:tabLst/>
              <a:defRPr sz="1400" b="1" cap="all" spc="10" baseline="0">
                <a:solidFill>
                  <a:schemeClr val="bg2"/>
                </a:solidFill>
              </a:defRPr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400" cap="all" baseline="0">
                <a:solidFill>
                  <a:schemeClr val="bg2"/>
                </a:solidFill>
              </a:defRPr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400" cap="all" baseline="0">
                <a:solidFill>
                  <a:schemeClr val="bg2"/>
                </a:solidFill>
              </a:defRPr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>
                <a:solidFill>
                  <a:schemeClr val="bg2"/>
                </a:solidFill>
              </a:defRPr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>
                <a:solidFill>
                  <a:schemeClr val="bg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Заголовок 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539750" y="1627178"/>
            <a:ext cx="8064500" cy="433553"/>
          </a:xfrm>
          <a:solidFill>
            <a:schemeClr val="bg2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lIns="251999" tIns="108000" rIns="216000" bIns="108000">
            <a:spAutoFit/>
          </a:bodyPr>
          <a:lstStyle>
            <a:lvl1pPr marL="0" indent="0" defTabSz="108000">
              <a:spcBef>
                <a:spcPts val="0"/>
              </a:spcBef>
              <a:buFont typeface=".HelveticaNeueDeskInterface-Regular" charset="0"/>
              <a:buNone/>
              <a:tabLst/>
              <a:defRPr sz="1400" b="1" cap="all" spc="10" baseline="0">
                <a:solidFill>
                  <a:schemeClr val="tx1"/>
                </a:solidFill>
              </a:defRPr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400" cap="all" baseline="0">
                <a:solidFill>
                  <a:schemeClr val="bg2"/>
                </a:solidFill>
              </a:defRPr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400" cap="all" baseline="0">
                <a:solidFill>
                  <a:schemeClr val="bg2"/>
                </a:solidFill>
              </a:defRPr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>
                <a:solidFill>
                  <a:schemeClr val="bg2"/>
                </a:solidFill>
              </a:defRPr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>
                <a:solidFill>
                  <a:schemeClr val="bg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48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492375"/>
            <a:ext cx="3779838" cy="3816349"/>
          </a:xfrm>
        </p:spPr>
        <p:txBody>
          <a:bodyPr>
            <a:normAutofit/>
          </a:bodyPr>
          <a:lstStyle>
            <a:lvl1pPr marL="2857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red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539750" y="1198564"/>
            <a:ext cx="8064500" cy="1293811"/>
          </a:xfrm>
        </p:spPr>
        <p:txBody>
          <a:bodyPr>
            <a:normAutofit/>
          </a:bodyPr>
          <a:lstStyle>
            <a:lvl1pPr marL="0" indent="0" defTabSz="108000">
              <a:spcBef>
                <a:spcPts val="0"/>
              </a:spcBef>
              <a:buFont typeface=".HelveticaNeueDeskInterface-Regular" charset="0"/>
              <a:buNone/>
              <a:tabLst/>
              <a:defRPr sz="1600">
                <a:solidFill>
                  <a:schemeClr val="accent1"/>
                </a:solidFill>
              </a:defRPr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4824413" y="2492375"/>
            <a:ext cx="3779838" cy="3816349"/>
          </a:xfrm>
        </p:spPr>
        <p:txBody>
          <a:bodyPr>
            <a:normAutofit/>
          </a:bodyPr>
          <a:lstStyle>
            <a:lvl1pPr marL="2857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6901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3779838" cy="3342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530877"/>
            <a:ext cx="3779838" cy="4777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87167-47CA-E742-96F4-FE1787AB3903}" type="datetime3">
              <a:rPr lang="ru-RU" smtClean="0"/>
              <a:t>14/03/19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columns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1"/>
          </p:nvPr>
        </p:nvSpPr>
        <p:spPr>
          <a:xfrm>
            <a:off x="4824413" y="1196975"/>
            <a:ext cx="3779837" cy="32311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rgbClr val="19191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2"/>
          </p:nvPr>
        </p:nvSpPr>
        <p:spPr>
          <a:xfrm>
            <a:off x="4824412" y="1518471"/>
            <a:ext cx="3779837" cy="47902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1581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12788" y="1964267"/>
            <a:ext cx="3617912" cy="4196821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77F01-6498-404C-9E95-8D261593F91C}" type="datetime3">
              <a:rPr lang="ru-RU" smtClean="0"/>
              <a:t>14/03/19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813301" y="1960563"/>
            <a:ext cx="3617912" cy="5937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813300" y="2554288"/>
            <a:ext cx="3617912" cy="36068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213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0" y="1849729"/>
            <a:ext cx="8064500" cy="1333499"/>
          </a:xfrm>
        </p:spPr>
        <p:txBody>
          <a:bodyPr lIns="0" tIns="0" rIns="0" bIns="0" anchor="t" anchorCtr="0"/>
          <a:lstStyle>
            <a:lvl1pPr algn="l">
              <a:lnSpc>
                <a:spcPts val="4000"/>
              </a:lnSpc>
              <a:defRPr sz="3800" b="1" i="0" cap="all" spc="10" baseline="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ru-RU" dirty="0"/>
              <a:t>Заголовок презентации,</a:t>
            </a:r>
            <a:br>
              <a:rPr lang="ru-RU" dirty="0"/>
            </a:br>
            <a:r>
              <a:rPr lang="ru-RU" dirty="0"/>
              <a:t>несколько строк</a:t>
            </a:r>
            <a:r>
              <a:rPr lang="en-US" dirty="0"/>
              <a:t> 38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3752850"/>
            <a:ext cx="8064500" cy="508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cap="all" spc="1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831704" y="6213697"/>
            <a:ext cx="2772546" cy="330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cap="all" spc="1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spc="30" dirty="0" err="1"/>
              <a:t>www.tn.ru</a:t>
            </a:r>
            <a:endParaRPr lang="en-US" sz="1000" spc="30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539750" y="6219108"/>
            <a:ext cx="3352799" cy="330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cap="all" spc="1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spc="30" dirty="0"/>
              <a:t>Знание. Опыт. Мастерство.</a:t>
            </a:r>
            <a:endParaRPr lang="en-US" sz="1000" spc="30" dirty="0"/>
          </a:p>
        </p:txBody>
      </p:sp>
    </p:spTree>
    <p:extLst>
      <p:ext uri="{BB962C8B-B14F-4D97-AF65-F5344CB8AC3E}">
        <p14:creationId xmlns:p14="http://schemas.microsoft.com/office/powerpoint/2010/main" val="32225685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0" y="4365625"/>
            <a:ext cx="8064500" cy="86677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3200"/>
              </a:lnSpc>
              <a:defRPr sz="3200" b="1" i="0" cap="all" spc="10" baseline="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ru-RU" dirty="0"/>
              <a:t>Заголовок презентации,</a:t>
            </a:r>
            <a:br>
              <a:rPr lang="ru-RU" dirty="0"/>
            </a:br>
            <a:r>
              <a:rPr lang="ru-RU" dirty="0"/>
              <a:t>несколько строк</a:t>
            </a:r>
            <a:r>
              <a:rPr lang="en-US" dirty="0"/>
              <a:t> 3</a:t>
            </a:r>
            <a:r>
              <a:rPr lang="ru-RU" dirty="0"/>
              <a:t>2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831704" y="6213697"/>
            <a:ext cx="2772546" cy="330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cap="all" spc="1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spc="30" dirty="0" err="1"/>
              <a:t>www.tn.ru</a:t>
            </a:r>
            <a:endParaRPr lang="en-US" sz="1000" spc="30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539750" y="6219108"/>
            <a:ext cx="3352799" cy="330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cap="all" spc="1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spc="30" dirty="0"/>
              <a:t>Знание. Опыт. Мастерство.</a:t>
            </a:r>
            <a:endParaRPr lang="en-US" sz="1000" spc="30" dirty="0"/>
          </a:p>
        </p:txBody>
      </p:sp>
    </p:spTree>
    <p:extLst>
      <p:ext uri="{BB962C8B-B14F-4D97-AF65-F5344CB8AC3E}">
        <p14:creationId xmlns:p14="http://schemas.microsoft.com/office/powerpoint/2010/main" val="15834906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0" y="1844676"/>
            <a:ext cx="8064500" cy="1296987"/>
          </a:xfrm>
        </p:spPr>
        <p:txBody>
          <a:bodyPr lIns="0" tIns="0" rIns="0" bIns="0" anchor="t" anchorCtr="0"/>
          <a:lstStyle>
            <a:lvl1pPr algn="l">
              <a:lnSpc>
                <a:spcPts val="4000"/>
              </a:lnSpc>
              <a:defRPr sz="3800" b="1" i="0" cap="all" spc="10">
                <a:solidFill>
                  <a:schemeClr val="bg2"/>
                </a:solidFill>
                <a:latin typeface="Arial"/>
              </a:defRPr>
            </a:lvl1pPr>
          </a:lstStyle>
          <a:p>
            <a:r>
              <a:rPr lang="ru-RU" dirty="0"/>
              <a:t>Благодарность</a:t>
            </a:r>
            <a:r>
              <a:rPr lang="en-US" dirty="0"/>
              <a:t> 38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3757612"/>
            <a:ext cx="3790950" cy="18018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cap="none" spc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Адресный блок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832475" y="6213475"/>
            <a:ext cx="2772546" cy="330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cap="all" spc="1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spc="50" dirty="0"/>
              <a:t>8 800 200 05 65</a:t>
            </a:r>
          </a:p>
          <a:p>
            <a:pPr algn="r">
              <a:spcBef>
                <a:spcPts val="0"/>
              </a:spcBef>
            </a:pPr>
            <a:r>
              <a:rPr lang="en-US" sz="430" b="0" i="0" spc="30" dirty="0" err="1">
                <a:latin typeface="Arial Narrow"/>
                <a:cs typeface="Arial Narrow"/>
              </a:rPr>
              <a:t>П</a:t>
            </a:r>
            <a:r>
              <a:rPr lang="ru-RU" sz="430" b="0" i="0" spc="30" dirty="0" err="1">
                <a:latin typeface="Arial Narrow"/>
                <a:cs typeface="Arial Narrow"/>
              </a:rPr>
              <a:t>рофессионадьные</a:t>
            </a:r>
            <a:r>
              <a:rPr lang="ru-RU" sz="430" b="0" i="0" spc="30" baseline="0" dirty="0">
                <a:latin typeface="Arial Narrow"/>
                <a:cs typeface="Arial Narrow"/>
              </a:rPr>
              <a:t> консультации</a:t>
            </a:r>
            <a:endParaRPr lang="en-US" sz="430" b="0" i="0" spc="30" dirty="0">
              <a:latin typeface="Arial Narrow"/>
              <a:cs typeface="Arial Narrow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539750" y="6213475"/>
            <a:ext cx="3352799" cy="330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cap="all" spc="1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spc="30" dirty="0" err="1"/>
              <a:t>www.tn.ru</a:t>
            </a:r>
            <a:endParaRPr lang="en-US" sz="1000" spc="3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26000" y="3759199"/>
            <a:ext cx="3778250" cy="182033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Адресный блок</a:t>
            </a:r>
          </a:p>
        </p:txBody>
      </p:sp>
    </p:spTree>
    <p:extLst>
      <p:ext uri="{BB962C8B-B14F-4D97-AF65-F5344CB8AC3E}">
        <p14:creationId xmlns:p14="http://schemas.microsoft.com/office/powerpoint/2010/main" val="3535433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844675"/>
            <a:ext cx="8064500" cy="2514600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800" b="1" i="0" cap="all" spc="1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</a:t>
            </a:r>
          </a:p>
          <a:p>
            <a:pPr lvl="0"/>
            <a:r>
              <a:rPr lang="ru-RU" dirty="0"/>
              <a:t>Раздела</a:t>
            </a:r>
            <a:r>
              <a:rPr lang="en-US" dirty="0"/>
              <a:t> 38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18313" y="6152091"/>
            <a:ext cx="2985937" cy="22085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72C11684-2689-CD40-B231-12B9BED0CED2}" type="datetime3">
              <a:rPr lang="ru-RU" smtClean="0"/>
              <a:pPr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9750" y="6152091"/>
            <a:ext cx="3625476" cy="220850"/>
          </a:xfrm>
          <a:prstGeom prst="rect">
            <a:avLst/>
          </a:prstGeom>
        </p:spPr>
        <p:txBody>
          <a:bodyPr/>
          <a:lstStyle>
            <a:lvl1pPr>
              <a:defRPr sz="1000" cap="all" baseline="0">
                <a:solidFill>
                  <a:schemeClr val="bg2"/>
                </a:solidFill>
                <a:latin typeface="Arial" charset="0"/>
              </a:defRPr>
            </a:lvl1pPr>
          </a:lstStyle>
          <a:p>
            <a:r>
              <a:rPr lang="ru-RU" sz="1000" spc="30" dirty="0"/>
              <a:t>Знание. Опыт. Мастерство.</a:t>
            </a:r>
            <a:endParaRPr lang="en-US" sz="1000" spc="30" dirty="0"/>
          </a:p>
        </p:txBody>
      </p:sp>
    </p:spTree>
    <p:extLst>
      <p:ext uri="{BB962C8B-B14F-4D97-AF65-F5344CB8AC3E}">
        <p14:creationId xmlns:p14="http://schemas.microsoft.com/office/powerpoint/2010/main" val="197302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546917"/>
            <a:ext cx="8064500" cy="4761807"/>
          </a:xfrm>
        </p:spPr>
        <p:txBody>
          <a:bodyPr>
            <a:normAutofit/>
          </a:bodyPr>
          <a:lstStyle>
            <a:lvl1pPr marL="2857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One column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Content Placeholder 3"/>
          <p:cNvSpPr>
            <a:spLocks noGrp="1"/>
          </p:cNvSpPr>
          <p:nvPr>
            <p:ph sz="half" idx="13"/>
          </p:nvPr>
        </p:nvSpPr>
        <p:spPr>
          <a:xfrm>
            <a:off x="539750" y="1196977"/>
            <a:ext cx="8064500" cy="343066"/>
          </a:xfrm>
        </p:spPr>
        <p:txBody>
          <a:bodyPr>
            <a:normAutofit/>
          </a:bodyPr>
          <a:lstStyle>
            <a:lvl1pPr marL="0" indent="0" defTabSz="108000">
              <a:spcBef>
                <a:spcPts val="0"/>
              </a:spcBef>
              <a:buFont typeface=".HelveticaNeueDeskInterface-Regular" charset="0"/>
              <a:buNone/>
              <a:tabLst/>
              <a:defRPr sz="1400" b="1" i="0" cap="all" baseline="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06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4412" y="1844675"/>
            <a:ext cx="3779837" cy="2514600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 i="0" cap="all" spc="1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</a:t>
            </a:r>
          </a:p>
          <a:p>
            <a:pPr lvl="0"/>
            <a:r>
              <a:rPr lang="ru-RU" dirty="0"/>
              <a:t>Раздела</a:t>
            </a:r>
            <a:r>
              <a:rPr lang="en-US" dirty="0"/>
              <a:t> 32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824413" y="6152091"/>
            <a:ext cx="3625476" cy="220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 cap="all" spc="1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Знание. Опыт. Мастерство.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6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629420"/>
            <a:ext cx="8064500" cy="4777643"/>
          </a:xfrm>
          <a:solidFill>
            <a:schemeClr val="bg2"/>
          </a:solidFill>
        </p:spPr>
        <p:txBody>
          <a:bodyPr lIns="251999" tIns="108000" rIns="216000" bIns="108000">
            <a:normAutofit/>
          </a:bodyPr>
          <a:lstStyle>
            <a:lvl1pPr marL="2857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White blocks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539750" y="1196976"/>
            <a:ext cx="8064500" cy="433553"/>
          </a:xfrm>
          <a:solidFill>
            <a:schemeClr val="accent1"/>
          </a:solidFill>
        </p:spPr>
        <p:txBody>
          <a:bodyPr lIns="251999" tIns="108000" rIns="216000" bIns="108000">
            <a:spAutoFit/>
          </a:bodyPr>
          <a:lstStyle>
            <a:lvl1pPr marL="0" indent="0" defTabSz="108000">
              <a:spcBef>
                <a:spcPts val="0"/>
              </a:spcBef>
              <a:buFont typeface=".HelveticaNeueDeskInterface-Regular" charset="0"/>
              <a:buNone/>
              <a:tabLst/>
              <a:defRPr sz="1400" b="1" cap="all" spc="10" baseline="0">
                <a:solidFill>
                  <a:schemeClr val="bg2"/>
                </a:solidFill>
              </a:defRPr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400" cap="all" baseline="0">
                <a:solidFill>
                  <a:schemeClr val="bg2"/>
                </a:solidFill>
              </a:defRPr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400" cap="all" baseline="0">
                <a:solidFill>
                  <a:schemeClr val="bg2"/>
                </a:solidFill>
              </a:defRPr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>
                <a:solidFill>
                  <a:schemeClr val="bg2"/>
                </a:solidFill>
              </a:defRPr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>
                <a:solidFill>
                  <a:schemeClr val="bg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Заголовок 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539750" y="1627178"/>
            <a:ext cx="8064500" cy="433553"/>
          </a:xfrm>
          <a:solidFill>
            <a:schemeClr val="bg2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lIns="251999" tIns="108000" rIns="216000" bIns="108000">
            <a:spAutoFit/>
          </a:bodyPr>
          <a:lstStyle>
            <a:lvl1pPr marL="0" indent="0" defTabSz="108000">
              <a:spcBef>
                <a:spcPts val="0"/>
              </a:spcBef>
              <a:buFont typeface=".HelveticaNeueDeskInterface-Regular" charset="0"/>
              <a:buNone/>
              <a:tabLst/>
              <a:defRPr sz="1400" b="1" cap="all" spc="10" baseline="0">
                <a:solidFill>
                  <a:schemeClr val="tx1"/>
                </a:solidFill>
              </a:defRPr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400" cap="all" baseline="0">
                <a:solidFill>
                  <a:schemeClr val="bg2"/>
                </a:solidFill>
              </a:defRPr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400" cap="all" baseline="0">
                <a:solidFill>
                  <a:schemeClr val="bg2"/>
                </a:solidFill>
              </a:defRPr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>
                <a:solidFill>
                  <a:schemeClr val="bg2"/>
                </a:solidFill>
              </a:defRPr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>
                <a:solidFill>
                  <a:schemeClr val="bg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6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2492375"/>
            <a:ext cx="3779838" cy="3816349"/>
          </a:xfrm>
        </p:spPr>
        <p:txBody>
          <a:bodyPr>
            <a:normAutofit/>
          </a:bodyPr>
          <a:lstStyle>
            <a:lvl1pPr marL="2857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red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539750" y="1198564"/>
            <a:ext cx="8064500" cy="1293811"/>
          </a:xfrm>
        </p:spPr>
        <p:txBody>
          <a:bodyPr>
            <a:normAutofit/>
          </a:bodyPr>
          <a:lstStyle>
            <a:lvl1pPr marL="0" indent="0" defTabSz="108000">
              <a:spcBef>
                <a:spcPts val="0"/>
              </a:spcBef>
              <a:buFont typeface=".HelveticaNeueDeskInterface-Regular" charset="0"/>
              <a:buNone/>
              <a:tabLst/>
              <a:defRPr sz="1600">
                <a:solidFill>
                  <a:schemeClr val="accent1"/>
                </a:solidFill>
              </a:defRPr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4824413" y="2492375"/>
            <a:ext cx="3779838" cy="3816349"/>
          </a:xfrm>
        </p:spPr>
        <p:txBody>
          <a:bodyPr>
            <a:normAutofit/>
          </a:bodyPr>
          <a:lstStyle>
            <a:lvl1pPr marL="2857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1pPr>
            <a:lvl2pPr marL="7429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200"/>
            </a:lvl2pPr>
            <a:lvl3pPr marL="12001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1000"/>
            </a:lvl3pPr>
            <a:lvl4pPr marL="16573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4pPr>
            <a:lvl5pPr marL="2114550" indent="-285750" defTabSz="108000">
              <a:spcBef>
                <a:spcPts val="0"/>
              </a:spcBef>
              <a:buFont typeface=".HelveticaNeueDeskInterface-Regular" charset="0"/>
              <a:buChar char="–"/>
              <a:tabLst/>
              <a:defRPr sz="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21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3779838" cy="3342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530877"/>
            <a:ext cx="3779838" cy="4777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87167-47CA-E742-96F4-FE1787AB3903}" type="datetime3">
              <a:rPr lang="ru-RU" smtClean="0"/>
              <a:t>14/03/19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columns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1"/>
          </p:nvPr>
        </p:nvSpPr>
        <p:spPr>
          <a:xfrm>
            <a:off x="4824413" y="1196975"/>
            <a:ext cx="3779837" cy="32311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rgbClr val="19191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2"/>
          </p:nvPr>
        </p:nvSpPr>
        <p:spPr>
          <a:xfrm>
            <a:off x="4824412" y="1518471"/>
            <a:ext cx="3779837" cy="47902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07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12788" y="1964267"/>
            <a:ext cx="3617912" cy="4196821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77F01-6498-404C-9E95-8D261593F91C}" type="datetime3">
              <a:rPr lang="ru-RU" smtClean="0"/>
              <a:t>14/03/19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813301" y="1960563"/>
            <a:ext cx="3617912" cy="5937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cap="all" spc="1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813300" y="2554288"/>
            <a:ext cx="3617912" cy="36068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966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6" y="33604"/>
            <a:ext cx="9054388" cy="67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61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844675"/>
            <a:ext cx="8064500" cy="2514600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800" b="1" i="0" cap="all" spc="1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</a:t>
            </a:r>
          </a:p>
          <a:p>
            <a:pPr lvl="0"/>
            <a:r>
              <a:rPr lang="ru-RU" dirty="0"/>
              <a:t>Раздела</a:t>
            </a:r>
            <a:r>
              <a:rPr lang="en-US" dirty="0"/>
              <a:t> 38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18313" y="6152091"/>
            <a:ext cx="2985937" cy="22085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72C11684-2689-CD40-B231-12B9BED0CED2}" type="datetime3">
              <a:rPr lang="ru-RU" smtClean="0"/>
              <a:pPr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9750" y="6152091"/>
            <a:ext cx="3625476" cy="220850"/>
          </a:xfrm>
          <a:prstGeom prst="rect">
            <a:avLst/>
          </a:prstGeom>
        </p:spPr>
        <p:txBody>
          <a:bodyPr/>
          <a:lstStyle>
            <a:lvl1pPr>
              <a:defRPr sz="1000" cap="all" baseline="0">
                <a:solidFill>
                  <a:schemeClr val="bg2"/>
                </a:solidFill>
                <a:latin typeface="Arial" charset="0"/>
              </a:defRPr>
            </a:lvl1pPr>
          </a:lstStyle>
          <a:p>
            <a:r>
              <a:rPr lang="ru-RU" sz="1000" spc="30" dirty="0"/>
              <a:t>Знание. Опыт. Мастерство.</a:t>
            </a:r>
            <a:endParaRPr lang="en-US" sz="1000" spc="30" dirty="0"/>
          </a:p>
        </p:txBody>
      </p:sp>
    </p:spTree>
    <p:extLst>
      <p:ext uri="{BB962C8B-B14F-4D97-AF65-F5344CB8AC3E}">
        <p14:creationId xmlns:p14="http://schemas.microsoft.com/office/powerpoint/2010/main" val="416605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24412" y="1844675"/>
            <a:ext cx="3779837" cy="2514600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1" i="0" cap="all" spc="1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</a:t>
            </a:r>
          </a:p>
          <a:p>
            <a:pPr lvl="0"/>
            <a:r>
              <a:rPr lang="ru-RU" dirty="0"/>
              <a:t>Раздела</a:t>
            </a:r>
            <a:r>
              <a:rPr lang="en-US" dirty="0"/>
              <a:t> 32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824413" y="6152091"/>
            <a:ext cx="3625476" cy="220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 cap="all" spc="1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Знание. Опыт. Мастерство.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0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8064500" cy="511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r>
              <a:rPr lang="ru-RU" dirty="0"/>
              <a:t> 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r>
              <a:rPr lang="ru-RU" dirty="0"/>
              <a:t> 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4412" y="6399465"/>
            <a:ext cx="3024187" cy="220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spc="1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4D0F1A69-4C3C-EC4A-AD6D-D882ACF0A094}" type="datetime3">
              <a:rPr lang="ru-RU" smtClean="0"/>
              <a:pPr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750" y="6399465"/>
            <a:ext cx="3790950" cy="220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spc="1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1012" y="6399465"/>
            <a:ext cx="503237" cy="220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cap="all" spc="1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D809891A-D309-0247-92B5-BD07C36B0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1"/>
            <a:ext cx="9143999" cy="864357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 cap="all" spc="1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263856"/>
            <a:ext cx="6300788" cy="59279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080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72" r:id="rId4"/>
    <p:sldLayoutId id="2147483665" r:id="rId5"/>
    <p:sldLayoutId id="2147483663" r:id="rId6"/>
    <p:sldLayoutId id="2147483683" r:id="rId7"/>
    <p:sldLayoutId id="2147483684" r:id="rId8"/>
    <p:sldLayoutId id="2147483685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b="0" i="0" kern="1200" cap="none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b="0" i="0" kern="1200" cap="none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6" orient="horz" pos="1979" userDrawn="1">
          <p15:clr>
            <a:srgbClr val="F26B43"/>
          </p15:clr>
        </p15:guide>
        <p15:guide id="9" orient="horz" pos="2364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6" orient="horz" pos="2750" userDrawn="1">
          <p15:clr>
            <a:srgbClr val="F26B43"/>
          </p15:clr>
        </p15:guide>
        <p15:guide id="17" orient="horz" pos="3158" userDrawn="1">
          <p15:clr>
            <a:srgbClr val="F26B43"/>
          </p15:clr>
        </p15:guide>
        <p15:guide id="18" orient="horz" pos="3566" userDrawn="1">
          <p15:clr>
            <a:srgbClr val="F26B43"/>
          </p15:clr>
        </p15:guide>
        <p15:guide id="19" orient="horz" pos="1570" userDrawn="1">
          <p15:clr>
            <a:srgbClr val="F26B43"/>
          </p15:clr>
        </p15:guide>
        <p15:guide id="20" orient="horz" pos="1162" userDrawn="1">
          <p15:clr>
            <a:srgbClr val="F26B43"/>
          </p15:clr>
        </p15:guide>
        <p15:guide id="21" orient="horz" pos="754" userDrawn="1">
          <p15:clr>
            <a:srgbClr val="F26B43"/>
          </p15:clr>
        </p15:guide>
        <p15:guide id="22" orient="horz" pos="346" userDrawn="1">
          <p15:clr>
            <a:srgbClr val="F26B43"/>
          </p15:clr>
        </p15:guide>
        <p15:guide id="23" pos="2721" userDrawn="1">
          <p15:clr>
            <a:srgbClr val="F26B43"/>
          </p15:clr>
        </p15:guide>
        <p15:guide id="24" pos="2562" userDrawn="1">
          <p15:clr>
            <a:srgbClr val="F26B43"/>
          </p15:clr>
        </p15:guide>
        <p15:guide id="25" pos="2404" userDrawn="1">
          <p15:clr>
            <a:srgbClr val="F26B43"/>
          </p15:clr>
        </p15:guide>
        <p15:guide id="26" pos="2245" userDrawn="1">
          <p15:clr>
            <a:srgbClr val="F26B43"/>
          </p15:clr>
        </p15:guide>
        <p15:guide id="27" pos="2086" userDrawn="1">
          <p15:clr>
            <a:srgbClr val="F26B43"/>
          </p15:clr>
        </p15:guide>
        <p15:guide id="28" pos="1927" userDrawn="1">
          <p15:clr>
            <a:srgbClr val="F26B43"/>
          </p15:clr>
        </p15:guide>
        <p15:guide id="29" pos="1769" userDrawn="1">
          <p15:clr>
            <a:srgbClr val="F26B43"/>
          </p15:clr>
        </p15:guide>
        <p15:guide id="30" pos="1610" userDrawn="1">
          <p15:clr>
            <a:srgbClr val="F26B43"/>
          </p15:clr>
        </p15:guide>
        <p15:guide id="31" pos="1451" userDrawn="1">
          <p15:clr>
            <a:srgbClr val="F26B43"/>
          </p15:clr>
        </p15:guide>
        <p15:guide id="32" pos="1292" userDrawn="1">
          <p15:clr>
            <a:srgbClr val="F26B43"/>
          </p15:clr>
        </p15:guide>
        <p15:guide id="33" pos="1134" userDrawn="1">
          <p15:clr>
            <a:srgbClr val="F26B43"/>
          </p15:clr>
        </p15:guide>
        <p15:guide id="34" pos="975" userDrawn="1">
          <p15:clr>
            <a:srgbClr val="F26B43"/>
          </p15:clr>
        </p15:guide>
        <p15:guide id="35" pos="816" userDrawn="1">
          <p15:clr>
            <a:srgbClr val="F26B43"/>
          </p15:clr>
        </p15:guide>
        <p15:guide id="36" pos="657" userDrawn="1">
          <p15:clr>
            <a:srgbClr val="F26B43"/>
          </p15:clr>
        </p15:guide>
        <p15:guide id="37" pos="499" userDrawn="1">
          <p15:clr>
            <a:srgbClr val="F26B43"/>
          </p15:clr>
        </p15:guide>
        <p15:guide id="38" pos="340" userDrawn="1">
          <p15:clr>
            <a:srgbClr val="F26B43"/>
          </p15:clr>
        </p15:guide>
        <p15:guide id="39" pos="3039" userDrawn="1">
          <p15:clr>
            <a:srgbClr val="F26B43"/>
          </p15:clr>
        </p15:guide>
        <p15:guide id="40" pos="3198" userDrawn="1">
          <p15:clr>
            <a:srgbClr val="F26B43"/>
          </p15:clr>
        </p15:guide>
        <p15:guide id="41" pos="3356" userDrawn="1">
          <p15:clr>
            <a:srgbClr val="F26B43"/>
          </p15:clr>
        </p15:guide>
        <p15:guide id="42" pos="3515" userDrawn="1">
          <p15:clr>
            <a:srgbClr val="F26B43"/>
          </p15:clr>
        </p15:guide>
        <p15:guide id="43" pos="3674" userDrawn="1">
          <p15:clr>
            <a:srgbClr val="F26B43"/>
          </p15:clr>
        </p15:guide>
        <p15:guide id="44" pos="3833" userDrawn="1">
          <p15:clr>
            <a:srgbClr val="F26B43"/>
          </p15:clr>
        </p15:guide>
        <p15:guide id="45" pos="3991" userDrawn="1">
          <p15:clr>
            <a:srgbClr val="F26B43"/>
          </p15:clr>
        </p15:guide>
        <p15:guide id="46" pos="4150" userDrawn="1">
          <p15:clr>
            <a:srgbClr val="F26B43"/>
          </p15:clr>
        </p15:guide>
        <p15:guide id="47" pos="4309" userDrawn="1">
          <p15:clr>
            <a:srgbClr val="F26B43"/>
          </p15:clr>
        </p15:guide>
        <p15:guide id="48" pos="4468" userDrawn="1">
          <p15:clr>
            <a:srgbClr val="F26B43"/>
          </p15:clr>
        </p15:guide>
        <p15:guide id="49" pos="4626" userDrawn="1">
          <p15:clr>
            <a:srgbClr val="F26B43"/>
          </p15:clr>
        </p15:guide>
        <p15:guide id="50" pos="4785" userDrawn="1">
          <p15:clr>
            <a:srgbClr val="F26B43"/>
          </p15:clr>
        </p15:guide>
        <p15:guide id="51" pos="4944" userDrawn="1">
          <p15:clr>
            <a:srgbClr val="F26B43"/>
          </p15:clr>
        </p15:guide>
        <p15:guide id="52" pos="5103" userDrawn="1">
          <p15:clr>
            <a:srgbClr val="F26B43"/>
          </p15:clr>
        </p15:guide>
        <p15:guide id="53" pos="5261" userDrawn="1">
          <p15:clr>
            <a:srgbClr val="F26B43"/>
          </p15:clr>
        </p15:guide>
        <p15:guide id="54" pos="5420" userDrawn="1">
          <p15:clr>
            <a:srgbClr val="F26B43"/>
          </p15:clr>
        </p15:guide>
        <p15:guide id="55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8064500" cy="511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r>
              <a:rPr lang="ru-RU" dirty="0"/>
              <a:t> 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r>
              <a:rPr lang="ru-RU" dirty="0"/>
              <a:t>     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1"/>
            <a:ext cx="9143999" cy="86435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 cap="all" spc="1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263856"/>
            <a:ext cx="6300788" cy="59279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4412" y="6399465"/>
            <a:ext cx="3024187" cy="220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spc="1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4D0F1A69-4C3C-EC4A-AD6D-D882ACF0A094}" type="datetime3">
              <a:rPr lang="ru-RU" smtClean="0"/>
              <a:pPr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750" y="6399465"/>
            <a:ext cx="3790950" cy="220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spc="1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1012" y="6399465"/>
            <a:ext cx="503237" cy="220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cap="all" spc="1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D809891A-D309-0247-92B5-BD07C36B08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b="0" i="0" kern="1200" cap="none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b="0" i="0" kern="1200" cap="none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>
          <p15:clr>
            <a:srgbClr val="F26B43"/>
          </p15:clr>
        </p15:guide>
        <p15:guide id="6" orient="horz" pos="1979">
          <p15:clr>
            <a:srgbClr val="F26B43"/>
          </p15:clr>
        </p15:guide>
        <p15:guide id="9" orient="horz" pos="2364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6" orient="horz" pos="2750">
          <p15:clr>
            <a:srgbClr val="F26B43"/>
          </p15:clr>
        </p15:guide>
        <p15:guide id="17" orient="horz" pos="3158">
          <p15:clr>
            <a:srgbClr val="F26B43"/>
          </p15:clr>
        </p15:guide>
        <p15:guide id="18" orient="horz" pos="3566">
          <p15:clr>
            <a:srgbClr val="F26B43"/>
          </p15:clr>
        </p15:guide>
        <p15:guide id="19" orient="horz" pos="1570">
          <p15:clr>
            <a:srgbClr val="F26B43"/>
          </p15:clr>
        </p15:guide>
        <p15:guide id="20" orient="horz" pos="1162">
          <p15:clr>
            <a:srgbClr val="F26B43"/>
          </p15:clr>
        </p15:guide>
        <p15:guide id="21" orient="horz" pos="754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pos="2721">
          <p15:clr>
            <a:srgbClr val="F26B43"/>
          </p15:clr>
        </p15:guide>
        <p15:guide id="24" pos="2562">
          <p15:clr>
            <a:srgbClr val="F26B43"/>
          </p15:clr>
        </p15:guide>
        <p15:guide id="25" pos="2404">
          <p15:clr>
            <a:srgbClr val="F26B43"/>
          </p15:clr>
        </p15:guide>
        <p15:guide id="26" pos="2245">
          <p15:clr>
            <a:srgbClr val="F26B43"/>
          </p15:clr>
        </p15:guide>
        <p15:guide id="27" pos="2086">
          <p15:clr>
            <a:srgbClr val="F26B43"/>
          </p15:clr>
        </p15:guide>
        <p15:guide id="28" pos="1927">
          <p15:clr>
            <a:srgbClr val="F26B43"/>
          </p15:clr>
        </p15:guide>
        <p15:guide id="29" pos="1769">
          <p15:clr>
            <a:srgbClr val="F26B43"/>
          </p15:clr>
        </p15:guide>
        <p15:guide id="30" pos="1610">
          <p15:clr>
            <a:srgbClr val="F26B43"/>
          </p15:clr>
        </p15:guide>
        <p15:guide id="31" pos="1451">
          <p15:clr>
            <a:srgbClr val="F26B43"/>
          </p15:clr>
        </p15:guide>
        <p15:guide id="32" pos="1292">
          <p15:clr>
            <a:srgbClr val="F26B43"/>
          </p15:clr>
        </p15:guide>
        <p15:guide id="33" pos="1134">
          <p15:clr>
            <a:srgbClr val="F26B43"/>
          </p15:clr>
        </p15:guide>
        <p15:guide id="34" pos="975">
          <p15:clr>
            <a:srgbClr val="F26B43"/>
          </p15:clr>
        </p15:guide>
        <p15:guide id="35" pos="816">
          <p15:clr>
            <a:srgbClr val="F26B43"/>
          </p15:clr>
        </p15:guide>
        <p15:guide id="36" pos="657">
          <p15:clr>
            <a:srgbClr val="F26B43"/>
          </p15:clr>
        </p15:guide>
        <p15:guide id="37" pos="499">
          <p15:clr>
            <a:srgbClr val="F26B43"/>
          </p15:clr>
        </p15:guide>
        <p15:guide id="38" pos="340">
          <p15:clr>
            <a:srgbClr val="F26B43"/>
          </p15:clr>
        </p15:guide>
        <p15:guide id="39" pos="3039">
          <p15:clr>
            <a:srgbClr val="F26B43"/>
          </p15:clr>
        </p15:guide>
        <p15:guide id="40" pos="3198">
          <p15:clr>
            <a:srgbClr val="F26B43"/>
          </p15:clr>
        </p15:guide>
        <p15:guide id="41" pos="3356">
          <p15:clr>
            <a:srgbClr val="F26B43"/>
          </p15:clr>
        </p15:guide>
        <p15:guide id="42" pos="3515">
          <p15:clr>
            <a:srgbClr val="F26B43"/>
          </p15:clr>
        </p15:guide>
        <p15:guide id="43" pos="3674">
          <p15:clr>
            <a:srgbClr val="F26B43"/>
          </p15:clr>
        </p15:guide>
        <p15:guide id="44" pos="3833">
          <p15:clr>
            <a:srgbClr val="F26B43"/>
          </p15:clr>
        </p15:guide>
        <p15:guide id="45" pos="3991">
          <p15:clr>
            <a:srgbClr val="F26B43"/>
          </p15:clr>
        </p15:guide>
        <p15:guide id="46" pos="4150">
          <p15:clr>
            <a:srgbClr val="F26B43"/>
          </p15:clr>
        </p15:guide>
        <p15:guide id="47" pos="4309">
          <p15:clr>
            <a:srgbClr val="F26B43"/>
          </p15:clr>
        </p15:guide>
        <p15:guide id="48" pos="4468">
          <p15:clr>
            <a:srgbClr val="F26B43"/>
          </p15:clr>
        </p15:guide>
        <p15:guide id="49" pos="4626">
          <p15:clr>
            <a:srgbClr val="F26B43"/>
          </p15:clr>
        </p15:guide>
        <p15:guide id="50" pos="4785">
          <p15:clr>
            <a:srgbClr val="F26B43"/>
          </p15:clr>
        </p15:guide>
        <p15:guide id="51" pos="4944">
          <p15:clr>
            <a:srgbClr val="F26B43"/>
          </p15:clr>
        </p15:guide>
        <p15:guide id="52" pos="5103">
          <p15:clr>
            <a:srgbClr val="F26B43"/>
          </p15:clr>
        </p15:guide>
        <p15:guide id="53" pos="5261">
          <p15:clr>
            <a:srgbClr val="F26B43"/>
          </p15:clr>
        </p15:guide>
        <p15:guide id="54" pos="5420">
          <p15:clr>
            <a:srgbClr val="F26B43"/>
          </p15:clr>
        </p15:guide>
        <p15:guide id="55" orient="horz" pos="41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8064500" cy="511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r>
              <a:rPr lang="ru-RU" dirty="0"/>
              <a:t> 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r>
              <a:rPr lang="ru-RU" dirty="0"/>
              <a:t>     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263856"/>
            <a:ext cx="6300788" cy="59279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117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0" r:id="rId3"/>
    <p:sldLayoutId id="2147483674" r:id="rId4"/>
    <p:sldLayoutId id="2147483671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b="0" i="0" kern="1200" cap="none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b="0" i="0" kern="1200" cap="none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 cap="none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>
          <p15:clr>
            <a:srgbClr val="F26B43"/>
          </p15:clr>
        </p15:guide>
        <p15:guide id="6" orient="horz" pos="1979">
          <p15:clr>
            <a:srgbClr val="F26B43"/>
          </p15:clr>
        </p15:guide>
        <p15:guide id="9" orient="horz" pos="2364">
          <p15:clr>
            <a:srgbClr val="F26B43"/>
          </p15:clr>
        </p15:guide>
        <p15:guide id="10" orient="horz" pos="3974">
          <p15:clr>
            <a:srgbClr val="F26B43"/>
          </p15:clr>
        </p15:guide>
        <p15:guide id="16" orient="horz" pos="2750">
          <p15:clr>
            <a:srgbClr val="F26B43"/>
          </p15:clr>
        </p15:guide>
        <p15:guide id="17" orient="horz" pos="3158">
          <p15:clr>
            <a:srgbClr val="F26B43"/>
          </p15:clr>
        </p15:guide>
        <p15:guide id="18" orient="horz" pos="3566">
          <p15:clr>
            <a:srgbClr val="F26B43"/>
          </p15:clr>
        </p15:guide>
        <p15:guide id="19" orient="horz" pos="1570">
          <p15:clr>
            <a:srgbClr val="F26B43"/>
          </p15:clr>
        </p15:guide>
        <p15:guide id="20" orient="horz" pos="1162">
          <p15:clr>
            <a:srgbClr val="F26B43"/>
          </p15:clr>
        </p15:guide>
        <p15:guide id="21" orient="horz" pos="754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pos="2721">
          <p15:clr>
            <a:srgbClr val="F26B43"/>
          </p15:clr>
        </p15:guide>
        <p15:guide id="24" pos="2562">
          <p15:clr>
            <a:srgbClr val="F26B43"/>
          </p15:clr>
        </p15:guide>
        <p15:guide id="25" pos="2404">
          <p15:clr>
            <a:srgbClr val="F26B43"/>
          </p15:clr>
        </p15:guide>
        <p15:guide id="26" pos="2245">
          <p15:clr>
            <a:srgbClr val="F26B43"/>
          </p15:clr>
        </p15:guide>
        <p15:guide id="27" pos="2086">
          <p15:clr>
            <a:srgbClr val="F26B43"/>
          </p15:clr>
        </p15:guide>
        <p15:guide id="28" pos="1927">
          <p15:clr>
            <a:srgbClr val="F26B43"/>
          </p15:clr>
        </p15:guide>
        <p15:guide id="29" pos="1769">
          <p15:clr>
            <a:srgbClr val="F26B43"/>
          </p15:clr>
        </p15:guide>
        <p15:guide id="30" pos="1610">
          <p15:clr>
            <a:srgbClr val="F26B43"/>
          </p15:clr>
        </p15:guide>
        <p15:guide id="31" pos="1451">
          <p15:clr>
            <a:srgbClr val="F26B43"/>
          </p15:clr>
        </p15:guide>
        <p15:guide id="32" pos="1292">
          <p15:clr>
            <a:srgbClr val="F26B43"/>
          </p15:clr>
        </p15:guide>
        <p15:guide id="33" pos="1134">
          <p15:clr>
            <a:srgbClr val="F26B43"/>
          </p15:clr>
        </p15:guide>
        <p15:guide id="34" pos="975">
          <p15:clr>
            <a:srgbClr val="F26B43"/>
          </p15:clr>
        </p15:guide>
        <p15:guide id="35" pos="816">
          <p15:clr>
            <a:srgbClr val="F26B43"/>
          </p15:clr>
        </p15:guide>
        <p15:guide id="36" pos="657">
          <p15:clr>
            <a:srgbClr val="F26B43"/>
          </p15:clr>
        </p15:guide>
        <p15:guide id="37" pos="499">
          <p15:clr>
            <a:srgbClr val="F26B43"/>
          </p15:clr>
        </p15:guide>
        <p15:guide id="38" pos="340">
          <p15:clr>
            <a:srgbClr val="F26B43"/>
          </p15:clr>
        </p15:guide>
        <p15:guide id="39" pos="3039">
          <p15:clr>
            <a:srgbClr val="F26B43"/>
          </p15:clr>
        </p15:guide>
        <p15:guide id="40" pos="3198">
          <p15:clr>
            <a:srgbClr val="F26B43"/>
          </p15:clr>
        </p15:guide>
        <p15:guide id="41" pos="3356">
          <p15:clr>
            <a:srgbClr val="F26B43"/>
          </p15:clr>
        </p15:guide>
        <p15:guide id="42" pos="3515">
          <p15:clr>
            <a:srgbClr val="F26B43"/>
          </p15:clr>
        </p15:guide>
        <p15:guide id="43" pos="3674">
          <p15:clr>
            <a:srgbClr val="F26B43"/>
          </p15:clr>
        </p15:guide>
        <p15:guide id="44" pos="3833">
          <p15:clr>
            <a:srgbClr val="F26B43"/>
          </p15:clr>
        </p15:guide>
        <p15:guide id="45" pos="3991">
          <p15:clr>
            <a:srgbClr val="F26B43"/>
          </p15:clr>
        </p15:guide>
        <p15:guide id="46" pos="4150">
          <p15:clr>
            <a:srgbClr val="F26B43"/>
          </p15:clr>
        </p15:guide>
        <p15:guide id="47" pos="4309">
          <p15:clr>
            <a:srgbClr val="F26B43"/>
          </p15:clr>
        </p15:guide>
        <p15:guide id="48" pos="4468">
          <p15:clr>
            <a:srgbClr val="F26B43"/>
          </p15:clr>
        </p15:guide>
        <p15:guide id="49" pos="4626">
          <p15:clr>
            <a:srgbClr val="F26B43"/>
          </p15:clr>
        </p15:guide>
        <p15:guide id="50" pos="4785">
          <p15:clr>
            <a:srgbClr val="F26B43"/>
          </p15:clr>
        </p15:guide>
        <p15:guide id="51" pos="4944">
          <p15:clr>
            <a:srgbClr val="F26B43"/>
          </p15:clr>
        </p15:guide>
        <p15:guide id="52" pos="5103">
          <p15:clr>
            <a:srgbClr val="F26B43"/>
          </p15:clr>
        </p15:guide>
        <p15:guide id="53" pos="5261">
          <p15:clr>
            <a:srgbClr val="F26B43"/>
          </p15:clr>
        </p15:guide>
        <p15:guide id="54" pos="5420">
          <p15:clr>
            <a:srgbClr val="F26B43"/>
          </p15:clr>
        </p15:guide>
        <p15:guide id="55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Завод по производству композитной черепицы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94" t="23506" r="680" b="27870"/>
          <a:stretch/>
        </p:blipFill>
        <p:spPr>
          <a:xfrm>
            <a:off x="0" y="1036319"/>
            <a:ext cx="8891451" cy="2882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1821" y="5232400"/>
            <a:ext cx="633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Завод «</a:t>
            </a:r>
            <a:r>
              <a:rPr lang="ru-RU" dirty="0" err="1" smtClean="0">
                <a:solidFill>
                  <a:schemeClr val="bg2"/>
                </a:solidFill>
              </a:rPr>
              <a:t>Люксард</a:t>
            </a:r>
            <a:r>
              <a:rPr lang="ru-RU" dirty="0" smtClean="0">
                <a:solidFill>
                  <a:schemeClr val="bg2"/>
                </a:solidFill>
              </a:rPr>
              <a:t>», г. Воскресенск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2. Нанесение акрилового грунта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Знание. Опыт. Мастерство.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ru-RU" dirty="0" smtClean="0"/>
              <a:t>Производство композитной черепицы начинается с нанесения на панели акрилового грунта.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7" y="1852896"/>
            <a:ext cx="2956508" cy="4439411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7"/>
          <a:stretch/>
        </p:blipFill>
        <p:spPr>
          <a:xfrm>
            <a:off x="3579571" y="1852896"/>
            <a:ext cx="5381549" cy="443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4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548014" y="2167534"/>
            <a:ext cx="8064499" cy="3816349"/>
          </a:xfrm>
        </p:spPr>
        <p:txBody>
          <a:bodyPr/>
          <a:lstStyle/>
          <a:p>
            <a:r>
              <a:rPr lang="ru-RU" dirty="0" smtClean="0"/>
              <a:t>Каменные </a:t>
            </a:r>
            <a:r>
              <a:rPr lang="ru-RU" dirty="0"/>
              <a:t>гранулы утапливают в слой </a:t>
            </a:r>
            <a:r>
              <a:rPr lang="ru-RU" dirty="0" smtClean="0"/>
              <a:t>акрилата. Помимо </a:t>
            </a:r>
            <a:r>
              <a:rPr lang="ru-RU" dirty="0"/>
              <a:t>своих эстетических качеств, </a:t>
            </a:r>
            <a:r>
              <a:rPr lang="ru-RU" dirty="0" err="1"/>
              <a:t>гранулят</a:t>
            </a:r>
            <a:r>
              <a:rPr lang="ru-RU" dirty="0"/>
              <a:t> увеличивает износостойкость кровли, а также усиливает защиту от ультрафиолета.</a:t>
            </a:r>
            <a:br>
              <a:rPr lang="ru-RU" dirty="0"/>
            </a:br>
            <a:r>
              <a:rPr lang="ru-RU" dirty="0"/>
              <a:t>Так как краситель внедряется непосредственно в </a:t>
            </a:r>
            <a:r>
              <a:rPr lang="ru-RU" dirty="0" smtClean="0"/>
              <a:t>процессе производства </a:t>
            </a:r>
            <a:r>
              <a:rPr lang="ru-RU" dirty="0" err="1" smtClean="0"/>
              <a:t>гранулята</a:t>
            </a:r>
            <a:r>
              <a:rPr lang="ru-RU" dirty="0" smtClean="0"/>
              <a:t>, он </a:t>
            </a:r>
            <a:r>
              <a:rPr lang="ru-RU" dirty="0"/>
              <a:t>не боится жарких солнечных лучей, обильных осадков, снега и ветра. Композитная черепица способна несколько десятков лет сохранять свой первоначальный вид, независимо от любых внешних воздействий</a:t>
            </a:r>
            <a:r>
              <a:rPr lang="ru-RU" dirty="0" smtClean="0"/>
              <a:t>.</a:t>
            </a:r>
          </a:p>
          <a:p>
            <a:r>
              <a:rPr lang="ru-RU" dirty="0"/>
              <a:t>Верхний слой композитной черепицы – это чистый акрилат, </a:t>
            </a:r>
            <a:r>
              <a:rPr lang="ru-RU" dirty="0" smtClean="0"/>
              <a:t>такое покрытие </a:t>
            </a:r>
            <a:r>
              <a:rPr lang="ru-RU" dirty="0"/>
              <a:t>защищает кровлю от </a:t>
            </a:r>
            <a:r>
              <a:rPr lang="ru-RU" dirty="0" smtClean="0"/>
              <a:t>солнца.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 Нанесение </a:t>
            </a:r>
            <a:r>
              <a:rPr lang="ru-RU" dirty="0" err="1" smtClean="0"/>
              <a:t>гранулята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Знание. Опыт. Мастерство.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ru-RU" dirty="0" smtClean="0"/>
              <a:t>Следующий этап – нанесение базальтового </a:t>
            </a:r>
            <a:r>
              <a:rPr lang="ru-RU" dirty="0" err="1" smtClean="0"/>
              <a:t>гранулята</a:t>
            </a:r>
            <a:r>
              <a:rPr lang="ru-RU" dirty="0" smtClean="0"/>
              <a:t> и </a:t>
            </a:r>
            <a:r>
              <a:rPr lang="ru-RU" dirty="0"/>
              <a:t>тонкого слоя </a:t>
            </a:r>
            <a:r>
              <a:rPr lang="ru-RU" dirty="0" smtClean="0"/>
              <a:t>УФ-стойкого акрилового </a:t>
            </a:r>
            <a:r>
              <a:rPr lang="ru-RU" dirty="0"/>
              <a:t>лака (верхний слой). </a:t>
            </a:r>
            <a:r>
              <a:rPr lang="ru-RU" dirty="0" smtClean="0"/>
              <a:t>В производстве используется </a:t>
            </a:r>
            <a:r>
              <a:rPr lang="ru-RU" dirty="0" err="1" smtClean="0"/>
              <a:t>гранулят</a:t>
            </a:r>
            <a:r>
              <a:rPr lang="ru-RU" dirty="0" smtClean="0"/>
              <a:t>, произведенный на заводе Корпорации. </a:t>
            </a:r>
            <a:endParaRPr lang="ru-RU" dirty="0"/>
          </a:p>
        </p:txBody>
      </p:sp>
      <p:pic>
        <p:nvPicPr>
          <p:cNvPr id="12" name="Объект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704" r="5290" b="7583"/>
          <a:stretch/>
        </p:blipFill>
        <p:spPr>
          <a:xfrm>
            <a:off x="4701093" y="3539267"/>
            <a:ext cx="4301190" cy="2796586"/>
          </a:xfrm>
          <a:prstGeom prst="rect">
            <a:avLst/>
          </a:prstGeom>
        </p:spPr>
      </p:pic>
      <p:pic>
        <p:nvPicPr>
          <p:cNvPr id="16" name="Объект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t="1549" r="1668" b="6792"/>
          <a:stretch/>
        </p:blipFill>
        <p:spPr>
          <a:xfrm>
            <a:off x="279074" y="3550024"/>
            <a:ext cx="4301190" cy="27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43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Температурный обжиг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Знание. Опыт. Мастерство.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ru-RU" dirty="0" smtClean="0"/>
              <a:t>Затем </a:t>
            </a:r>
            <a:r>
              <a:rPr lang="ru-RU" dirty="0"/>
              <a:t>листы черепицы </a:t>
            </a:r>
            <a:r>
              <a:rPr lang="ru-RU" dirty="0" smtClean="0"/>
              <a:t>проходят специальную печь, где сушатся в процессе постоянного движения конвейера 50 мин при температуре 80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°С</a:t>
            </a:r>
            <a:r>
              <a:rPr lang="ru-RU" dirty="0" smtClean="0"/>
              <a:t>, </a:t>
            </a:r>
            <a:r>
              <a:rPr lang="ru-RU" dirty="0"/>
              <a:t>после чего охлаждаются.</a:t>
            </a:r>
          </a:p>
        </p:txBody>
      </p:sp>
      <p:pic>
        <p:nvPicPr>
          <p:cNvPr id="15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3033656"/>
            <a:ext cx="3941061" cy="2626347"/>
          </a:xfrm>
          <a:prstGeom prst="rect">
            <a:avLst/>
          </a:prstGeom>
        </p:spPr>
      </p:pic>
      <p:pic>
        <p:nvPicPr>
          <p:cNvPr id="16" name="Объект 8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90" y="3033656"/>
            <a:ext cx="3941060" cy="2626347"/>
          </a:xfrm>
          <a:prstGeom prst="rect">
            <a:avLst/>
          </a:prstGeom>
        </p:spPr>
      </p:pic>
      <p:sp>
        <p:nvSpPr>
          <p:cNvPr id="17" name="Объект 9"/>
          <p:cNvSpPr txBox="1">
            <a:spLocks/>
          </p:cNvSpPr>
          <p:nvPr/>
        </p:nvSpPr>
        <p:spPr>
          <a:xfrm>
            <a:off x="548014" y="2167534"/>
            <a:ext cx="8064499" cy="38163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001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10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573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8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8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Процесс сушки позволяет надежно закрепить гранулы в акриловом грунте.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24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Упаковка и складирование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Знание. Опыт. Мастерство.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ru-RU" dirty="0"/>
              <a:t>Последний этап – </a:t>
            </a:r>
            <a:r>
              <a:rPr lang="ru-RU" dirty="0" smtClean="0"/>
              <a:t>упаковка складирование </a:t>
            </a:r>
            <a:r>
              <a:rPr lang="ru-RU" dirty="0"/>
              <a:t>готовых </a:t>
            </a:r>
            <a:r>
              <a:rPr lang="ru-RU" dirty="0" smtClean="0"/>
              <a:t>изделий. </a:t>
            </a:r>
            <a:r>
              <a:rPr lang="ru-RU" dirty="0" err="1" smtClean="0"/>
              <a:t>Палеты</a:t>
            </a:r>
            <a:r>
              <a:rPr lang="ru-RU" dirty="0" smtClean="0"/>
              <a:t> с заказом формируются под конкретный объект.</a:t>
            </a:r>
            <a:endParaRPr lang="ru-RU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0" t="662" r="-161" b="5787"/>
          <a:stretch/>
        </p:blipFill>
        <p:spPr>
          <a:xfrm>
            <a:off x="419547" y="2108498"/>
            <a:ext cx="3900041" cy="4173967"/>
          </a:xfrm>
          <a:prstGeom prst="rect">
            <a:avLst/>
          </a:prstGeom>
        </p:spPr>
      </p:pic>
      <p:pic>
        <p:nvPicPr>
          <p:cNvPr id="20" name="Объект 19"/>
          <p:cNvPicPr>
            <a:picLocks noGrp="1" noChangeAspect="1"/>
          </p:cNvPicPr>
          <p:nvPr>
            <p:ph sz="half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58" r="21911" b="-258"/>
          <a:stretch/>
        </p:blipFill>
        <p:spPr>
          <a:xfrm>
            <a:off x="4446586" y="2108498"/>
            <a:ext cx="4310139" cy="41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Одно из ключевых испытаний — испытание на адгезию покрытия каменной крошки к металлу</a:t>
            </a:r>
            <a:r>
              <a:rPr lang="ru-RU" dirty="0" smtClean="0"/>
              <a:t>.</a:t>
            </a:r>
          </a:p>
          <a:p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Надрезы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производятся специальным инструментом после кипячения образцов в воде в течение 30 минут. 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Четкие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 ровные края тонких полос и квадратиков свидетельствуют о надлежащем качестве адгезии. В противном случае покрытие срезается целиком по ширине рабочей части инструмента, тонких полос и квадратиков не получается.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Лаборатория и Контроль качества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Знание. Опыт. Мастерство.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Многоступенчатый </a:t>
            </a:r>
            <a:r>
              <a:rPr lang="ru-RU" dirty="0"/>
              <a:t>контроль качества выпускаемой продукции дает возможность производителю уверенно гарантировать сохранность основных свойств композитной черепицы ТЕХНОНИКОЛЬ LUXARD в течение 50 лет. </a:t>
            </a:r>
          </a:p>
        </p:txBody>
      </p:sp>
      <p:pic>
        <p:nvPicPr>
          <p:cNvPr id="14" name="Содержимое 6" descr="17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83" y="4681114"/>
            <a:ext cx="1895317" cy="142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Содержимое 7" descr="18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3" y="4665634"/>
            <a:ext cx="1915635" cy="143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O:\MarketingPPK\Фотоархив\ФОТО ИМИДЖЕВЫЕ\IMG_2502.jpg"/>
          <p:cNvPicPr>
            <a:picLocks noGrp="1" noChangeAspect="1" noChangeArrowheads="1"/>
          </p:cNvPicPr>
          <p:nvPr>
            <p:ph sz="half" idx="1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r="20982"/>
          <a:stretch/>
        </p:blipFill>
        <p:spPr bwMode="auto">
          <a:xfrm>
            <a:off x="4824412" y="2474259"/>
            <a:ext cx="3889282" cy="362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90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6316"/>
          <a:stretch/>
        </p:blipFill>
        <p:spPr>
          <a:xfrm>
            <a:off x="0" y="2506631"/>
            <a:ext cx="5744582" cy="37648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271481"/>
            <a:ext cx="9144000" cy="598496"/>
          </a:xfrm>
          <a:prstGeom prst="rect">
            <a:avLst/>
          </a:prstGeom>
          <a:solidFill>
            <a:srgbClr val="DBDB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ассортимент</a:t>
            </a:r>
            <a:endParaRPr lang="ru-RU" dirty="0"/>
          </a:p>
        </p:txBody>
      </p:sp>
      <p:sp>
        <p:nvSpPr>
          <p:cNvPr id="9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D1C7-313D-C741-A56B-A85C05D09B4D}" type="datetime3">
              <a:rPr lang="ru-RU" sz="8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14/03/19</a:t>
            </a:fld>
            <a:endParaRPr lang="en-US" sz="8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Знание. Опыт. Мастерство.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z="8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z="8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3"/>
          </p:nvPr>
        </p:nvSpPr>
        <p:spPr>
          <a:xfrm>
            <a:off x="539750" y="1198564"/>
            <a:ext cx="8184702" cy="1897959"/>
          </a:xfrm>
        </p:spPr>
        <p:txBody>
          <a:bodyPr>
            <a:normAutofit/>
          </a:bodyPr>
          <a:lstStyle/>
          <a:p>
            <a:r>
              <a:rPr lang="ru-RU" dirty="0"/>
              <a:t>Коллекция ТЕХНОНИКОЛЬ LUXARD представлена в виде 2 форм панелей в </a:t>
            </a:r>
            <a:r>
              <a:rPr lang="ru-RU" dirty="0" smtClean="0"/>
              <a:t>9-ти </a:t>
            </a:r>
            <a:r>
              <a:rPr lang="ru-RU" dirty="0"/>
              <a:t>цветовых решениях</a:t>
            </a:r>
            <a:r>
              <a:rPr lang="ru-RU" dirty="0" smtClean="0"/>
              <a:t>. Завод </a:t>
            </a:r>
            <a:r>
              <a:rPr lang="ru-RU" dirty="0"/>
              <a:t>также осуществляет производство и поставку всех комплектующих для устройства кровли из композитной </a:t>
            </a:r>
            <a:r>
              <a:rPr lang="ru-RU" dirty="0" smtClean="0"/>
              <a:t>черепицы.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5904288" y="3009410"/>
            <a:ext cx="2699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Наши возможности: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бъект 9"/>
          <p:cNvSpPr>
            <a:spLocks noGrp="1"/>
          </p:cNvSpPr>
          <p:nvPr>
            <p:ph sz="half" idx="2"/>
          </p:nvPr>
        </p:nvSpPr>
        <p:spPr>
          <a:xfrm>
            <a:off x="5733412" y="3656613"/>
            <a:ext cx="3530790" cy="1893571"/>
          </a:xfrm>
        </p:spPr>
        <p:txBody>
          <a:bodyPr>
            <a:normAutofit/>
          </a:bodyPr>
          <a:lstStyle/>
          <a:p>
            <a:r>
              <a:rPr lang="ru-RU" dirty="0" smtClean="0"/>
              <a:t>Изготовление нестандартного цвета (в наличии все оттенки гранул, которые используются при производстве гибкой черепицы ТЕХНОНИКОЛЬ </a:t>
            </a:r>
            <a:r>
              <a:rPr lang="en-US" dirty="0" smtClean="0"/>
              <a:t>SHINGLAS</a:t>
            </a:r>
            <a:endParaRPr lang="ru-RU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ru-RU" dirty="0" smtClean="0"/>
              <a:t>Без увеличения стоимости</a:t>
            </a:r>
          </a:p>
          <a:p>
            <a:endParaRPr lang="ru-RU" dirty="0" smtClean="0"/>
          </a:p>
          <a:p>
            <a:r>
              <a:rPr lang="ru-RU" dirty="0" smtClean="0"/>
              <a:t>Без ограничения по объему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8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Сертификаты и гарантия</a:t>
            </a:r>
            <a:endParaRPr lang="ru-RU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89477" y="3530043"/>
            <a:ext cx="177663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22895"/>
            <a:ext cx="18335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50069"/>
            <a:ext cx="18573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749" y="1897742"/>
            <a:ext cx="7591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Сертификат соответствия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Декларация  о соответствии. Показатели: г1 (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слабогорючий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в2 (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умеренновоспламеняемый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рп1 (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нераспространяющий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Санитарно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– эпидемиологическое заключение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71481"/>
            <a:ext cx="9144000" cy="598496"/>
          </a:xfrm>
          <a:prstGeom prst="rect">
            <a:avLst/>
          </a:prstGeom>
          <a:solidFill>
            <a:srgbClr val="DBDB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>
          <a:xfrm>
            <a:off x="4824412" y="6399465"/>
            <a:ext cx="3024187" cy="220850"/>
          </a:xfrm>
        </p:spPr>
        <p:txBody>
          <a:bodyPr/>
          <a:lstStyle/>
          <a:p>
            <a:fld id="{4BD1D1C7-313D-C741-A56B-A85C05D09B4D}" type="datetime3">
              <a:rPr lang="ru-RU" sz="8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14/03/19</a:t>
            </a:fld>
            <a:endParaRPr lang="en-US" sz="8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ooter Placeholder 30"/>
          <p:cNvSpPr>
            <a:spLocks noGrp="1"/>
          </p:cNvSpPr>
          <p:nvPr>
            <p:ph type="ftr" sz="quarter" idx="11"/>
          </p:nvPr>
        </p:nvSpPr>
        <p:spPr>
          <a:xfrm>
            <a:off x="539750" y="6399465"/>
            <a:ext cx="3790950" cy="220850"/>
          </a:xfrm>
        </p:spPr>
        <p:txBody>
          <a:bodyPr/>
          <a:lstStyle/>
          <a:p>
            <a:r>
              <a:rPr lang="ru-RU" sz="8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Знание. Опыт. Мастерство.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8101012" y="6399465"/>
            <a:ext cx="503237" cy="220850"/>
          </a:xfrm>
        </p:spPr>
        <p:txBody>
          <a:bodyPr/>
          <a:lstStyle/>
          <a:p>
            <a:fld id="{D809891A-D309-0247-92B5-BD07C36B0836}" type="slidenum">
              <a:rPr lang="en-US" sz="80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16</a:t>
            </a:fld>
            <a:endParaRPr lang="en-US" sz="8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4064" y="777030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7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719" y="1013070"/>
            <a:ext cx="23241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140204, Московская обл., г. Воскресенск, </a:t>
            </a:r>
            <a:r>
              <a:rPr lang="ru-RU" dirty="0" err="1"/>
              <a:t>Промплощадка</a:t>
            </a:r>
            <a:r>
              <a:rPr lang="ru-RU" dirty="0"/>
              <a:t>, 5 г</a:t>
            </a:r>
          </a:p>
          <a:p>
            <a:r>
              <a:rPr lang="ru-RU" dirty="0"/>
              <a:t>тел./факс: (495) 232-53-59</a:t>
            </a:r>
          </a:p>
          <a:p>
            <a:r>
              <a:rPr lang="ru-RU" dirty="0"/>
              <a:t>                  </a:t>
            </a:r>
            <a:r>
              <a:rPr lang="ru-RU" dirty="0" smtClean="0"/>
              <a:t>(</a:t>
            </a:r>
            <a:r>
              <a:rPr lang="ru-RU" dirty="0"/>
              <a:t>496) 444-87-93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https://luxard.ru/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24282" y="6197068"/>
            <a:ext cx="2678655" cy="253529"/>
          </a:xfrm>
          <a:prstGeom prst="rect">
            <a:avLst/>
          </a:prstGeom>
          <a:solidFill>
            <a:srgbClr val="E224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50" dirty="0" smtClean="0">
                <a:solidFill>
                  <a:schemeClr val="bg2"/>
                </a:solidFill>
              </a:rPr>
              <a:t>8 800 600 05 65</a:t>
            </a:r>
          </a:p>
          <a:p>
            <a:pPr algn="r"/>
            <a:r>
              <a:rPr lang="ru-RU" sz="1050" dirty="0" smtClean="0">
                <a:solidFill>
                  <a:schemeClr val="bg2"/>
                </a:solidFill>
              </a:rPr>
              <a:t>ПРОФЕССИНАЛЬНЫЕ КОНСУЛЬТАЦИИ</a:t>
            </a:r>
            <a:endParaRPr lang="ru-RU" sz="105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 заводе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D1C7-313D-C741-A56B-A85C05D09B4D}" type="datetime3">
              <a:rPr lang="ru-RU" smtClean="0"/>
              <a:t>14/03/19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27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1.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28"/>
          </p:nvPr>
        </p:nvSpPr>
        <p:spPr>
          <a:xfrm>
            <a:off x="792162" y="1986095"/>
            <a:ext cx="3527425" cy="600204"/>
          </a:xfrm>
        </p:spPr>
        <p:txBody>
          <a:bodyPr>
            <a:normAutofit/>
          </a:bodyPr>
          <a:lstStyle/>
          <a:p>
            <a:r>
              <a:rPr lang="ru-RU" dirty="0" smtClean="0"/>
              <a:t>Производство композитной черепицы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30"/>
          </p:nvPr>
        </p:nvSpPr>
        <p:spPr>
          <a:xfrm>
            <a:off x="539749" y="1986095"/>
            <a:ext cx="252413" cy="322262"/>
          </a:xfrm>
        </p:spPr>
        <p:txBody>
          <a:bodyPr>
            <a:normAutofit/>
          </a:bodyPr>
          <a:lstStyle/>
          <a:p>
            <a:r>
              <a:rPr lang="ru-RU" dirty="0" smtClean="0"/>
              <a:t>2.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31"/>
          </p:nvPr>
        </p:nvSpPr>
        <p:spPr>
          <a:xfrm>
            <a:off x="792162" y="2828737"/>
            <a:ext cx="3527425" cy="328829"/>
          </a:xfrm>
        </p:spPr>
        <p:txBody>
          <a:bodyPr/>
          <a:lstStyle/>
          <a:p>
            <a:r>
              <a:rPr lang="ru-RU" dirty="0" smtClean="0"/>
              <a:t>Лаборатория и контроль</a:t>
            </a:r>
            <a:endParaRPr lang="en-US" dirty="0"/>
          </a:p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33"/>
          </p:nvPr>
        </p:nvSpPr>
        <p:spPr>
          <a:xfrm>
            <a:off x="539749" y="2828737"/>
            <a:ext cx="252413" cy="322262"/>
          </a:xfrm>
        </p:spPr>
        <p:txBody>
          <a:bodyPr>
            <a:normAutofit/>
          </a:bodyPr>
          <a:lstStyle/>
          <a:p>
            <a:r>
              <a:rPr lang="ru-RU" dirty="0" smtClean="0"/>
              <a:t>3.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34"/>
          </p:nvPr>
        </p:nvSpPr>
        <p:spPr>
          <a:xfrm>
            <a:off x="792162" y="3589734"/>
            <a:ext cx="3527425" cy="636108"/>
          </a:xfrm>
        </p:spPr>
        <p:txBody>
          <a:bodyPr>
            <a:normAutofit/>
          </a:bodyPr>
          <a:lstStyle/>
          <a:p>
            <a:r>
              <a:rPr lang="ru-RU" dirty="0" smtClean="0"/>
              <a:t>Ассортимент выпускаемой продукции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idx="36"/>
          </p:nvPr>
        </p:nvSpPr>
        <p:spPr>
          <a:xfrm>
            <a:off x="539749" y="3589734"/>
            <a:ext cx="252413" cy="322262"/>
          </a:xfrm>
        </p:spPr>
        <p:txBody>
          <a:bodyPr>
            <a:normAutofit/>
          </a:bodyPr>
          <a:lstStyle/>
          <a:p>
            <a:r>
              <a:rPr lang="ru-RU" dirty="0" smtClean="0"/>
              <a:t>4.</a:t>
            </a:r>
            <a:endParaRPr lang="ru-RU" dirty="0"/>
          </a:p>
          <a:p>
            <a:endParaRPr lang="en-US" dirty="0"/>
          </a:p>
        </p:txBody>
      </p:sp>
      <p:sp>
        <p:nvSpPr>
          <p:cNvPr id="14" name="Text Placeholder 23"/>
          <p:cNvSpPr>
            <a:spLocks noGrp="1"/>
          </p:cNvSpPr>
          <p:nvPr>
            <p:ph type="body" idx="34"/>
          </p:nvPr>
        </p:nvSpPr>
        <p:spPr>
          <a:xfrm>
            <a:off x="792162" y="4397965"/>
            <a:ext cx="3527425" cy="636108"/>
          </a:xfrm>
        </p:spPr>
        <p:txBody>
          <a:bodyPr>
            <a:normAutofit/>
          </a:bodyPr>
          <a:lstStyle/>
          <a:p>
            <a:r>
              <a:rPr lang="ru-RU" dirty="0" smtClean="0"/>
              <a:t>Сертификаты и гарантия</a:t>
            </a:r>
            <a:endParaRPr lang="en-US" dirty="0"/>
          </a:p>
        </p:txBody>
      </p:sp>
      <p:sp>
        <p:nvSpPr>
          <p:cNvPr id="16" name="Text Placeholder 26"/>
          <p:cNvSpPr>
            <a:spLocks noGrp="1"/>
          </p:cNvSpPr>
          <p:nvPr>
            <p:ph type="body" idx="36"/>
          </p:nvPr>
        </p:nvSpPr>
        <p:spPr>
          <a:xfrm>
            <a:off x="539749" y="4397965"/>
            <a:ext cx="252413" cy="322262"/>
          </a:xfrm>
        </p:spPr>
        <p:txBody>
          <a:bodyPr>
            <a:normAutofit/>
          </a:bodyPr>
          <a:lstStyle/>
          <a:p>
            <a:r>
              <a:rPr lang="ru-RU" dirty="0" smtClean="0"/>
              <a:t>5.</a:t>
            </a:r>
            <a:endParaRPr lang="ru-RU" dirty="0"/>
          </a:p>
          <a:p>
            <a:endParaRPr lang="en-US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48522"/>
            <a:ext cx="4118195" cy="307555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189517" y="3846720"/>
            <a:ext cx="4883160" cy="1870049"/>
            <a:chOff x="-1606400" y="1316070"/>
            <a:chExt cx="5937100" cy="227366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91671" y="1594680"/>
              <a:ext cx="4822371" cy="199505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06400" y="1316070"/>
              <a:ext cx="4797124" cy="2030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46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6681" y="4534343"/>
            <a:ext cx="4379563" cy="1943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300" b="1" cap="all" dirty="0" smtClean="0"/>
              <a:t>ПРЕИМУЩЕСТВА:</a:t>
            </a:r>
            <a:endParaRPr lang="en-US" sz="1300" cap="all" dirty="0"/>
          </a:p>
          <a:p>
            <a:r>
              <a:rPr lang="ru-RU" sz="1300" dirty="0" smtClean="0"/>
              <a:t>Высокотехнологичная производственная линия</a:t>
            </a:r>
            <a:endParaRPr lang="ru-RU" sz="1300" dirty="0"/>
          </a:p>
          <a:p>
            <a:r>
              <a:rPr lang="ru-RU" sz="1300" dirty="0" smtClean="0"/>
              <a:t>Автоматизированная </a:t>
            </a:r>
            <a:r>
              <a:rPr lang="ru-RU" sz="1300" dirty="0"/>
              <a:t>система </a:t>
            </a:r>
            <a:r>
              <a:rPr lang="ru-RU" sz="1300" dirty="0" smtClean="0"/>
              <a:t>управления</a:t>
            </a:r>
          </a:p>
          <a:p>
            <a:r>
              <a:rPr lang="ru-RU" sz="1300" dirty="0" smtClean="0"/>
              <a:t>Встроенные природоохранные системы </a:t>
            </a:r>
          </a:p>
          <a:p>
            <a:r>
              <a:rPr lang="ru-RU" sz="1300" dirty="0" smtClean="0"/>
              <a:t>Контроль </a:t>
            </a:r>
            <a:r>
              <a:rPr lang="ru-RU" sz="1300" dirty="0"/>
              <a:t>качества </a:t>
            </a:r>
            <a:r>
              <a:rPr lang="ru-RU" sz="1300" dirty="0" smtClean="0"/>
              <a:t>продукции на всех этапах</a:t>
            </a:r>
            <a:endParaRPr lang="ru-RU" sz="1300" dirty="0"/>
          </a:p>
          <a:p>
            <a:r>
              <a:rPr lang="ru-RU" sz="1300" dirty="0" smtClean="0"/>
              <a:t>Производство нестандартной новой продукции под заказ клиента</a:t>
            </a:r>
          </a:p>
          <a:p>
            <a:endParaRPr lang="en-US" sz="1300" dirty="0"/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заводе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3"/>
          </p:nvPr>
        </p:nvSpPr>
        <p:spPr>
          <a:xfrm>
            <a:off x="539750" y="1198564"/>
            <a:ext cx="8064500" cy="551655"/>
          </a:xfrm>
        </p:spPr>
        <p:txBody>
          <a:bodyPr/>
          <a:lstStyle/>
          <a:p>
            <a:r>
              <a:rPr lang="ru-RU" dirty="0"/>
              <a:t>ООО «Завод «</a:t>
            </a:r>
            <a:r>
              <a:rPr lang="ru-RU" dirty="0" err="1"/>
              <a:t>Люксард</a:t>
            </a:r>
            <a:r>
              <a:rPr lang="ru-RU" dirty="0"/>
              <a:t>» - первое в России производство композитной черепицы, запущенное в июле 2005 года в г. Воскресенске. 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465518"/>
              </p:ext>
            </p:extLst>
          </p:nvPr>
        </p:nvGraphicFramePr>
        <p:xfrm>
          <a:off x="658368" y="2092136"/>
          <a:ext cx="4088293" cy="22244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882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2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16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ru-RU" sz="16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производственная</a:t>
                      </a:r>
                      <a:r>
                        <a:rPr lang="ru-RU" sz="1600" b="0" i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линия </a:t>
                      </a:r>
                      <a:endParaRPr lang="en-US" sz="1600" b="0" i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168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400 000</a:t>
                      </a:r>
                      <a:r>
                        <a:rPr lang="ru-RU" sz="22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ru-RU" sz="1600" b="1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м²</a:t>
                      </a:r>
                      <a:r>
                        <a:rPr lang="ru-RU" sz="16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мощность производства композитной черепицы</a:t>
                      </a:r>
                      <a:endParaRPr lang="ru-RU" sz="1600" dirty="0" smtClean="0"/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05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600 000 шт. </a:t>
                      </a:r>
                      <a:r>
                        <a:rPr lang="ru-RU" sz="16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мощность производства комплектующих</a:t>
                      </a:r>
                      <a:endParaRPr lang="en-US" sz="16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34"/>
          <a:stretch/>
        </p:blipFill>
        <p:spPr>
          <a:xfrm>
            <a:off x="4824411" y="1886457"/>
            <a:ext cx="4330347" cy="42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Производство</a:t>
            </a:r>
          </a:p>
          <a:p>
            <a:r>
              <a:rPr lang="ru-RU" dirty="0" smtClean="0"/>
              <a:t>Композитной черепицы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Преимущества композитной черепицы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D1C7-313D-C741-A56B-A85C05D09B4D}" type="datetime3">
              <a:rPr lang="ru-RU" smtClean="0"/>
              <a:t>14/03/19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Знание. Опыт. Мастерство.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t>5</a:t>
            </a:fld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half" idx="13"/>
          </p:nvPr>
        </p:nvSpPr>
        <p:spPr>
          <a:xfrm>
            <a:off x="474957" y="1199389"/>
            <a:ext cx="3855743" cy="1293811"/>
          </a:xfrm>
        </p:spPr>
        <p:txBody>
          <a:bodyPr>
            <a:normAutofit/>
          </a:bodyPr>
          <a:lstStyle/>
          <a:p>
            <a:pPr lvl="0" defTabSz="457200">
              <a:defRPr/>
            </a:pPr>
            <a:r>
              <a:rPr lang="ru-RU" sz="1400" dirty="0"/>
              <a:t>Композитная черепица ТЕХНОНИКОЛЬ LUXARD – </a:t>
            </a:r>
            <a:r>
              <a:rPr lang="ru-RU" sz="1400" kern="0" spc="10" dirty="0" smtClean="0"/>
              <a:t>о</a:t>
            </a:r>
            <a:r>
              <a:rPr lang="ru-RU" altLang="ru-RU" sz="1400" kern="0" spc="10" dirty="0" smtClean="0"/>
              <a:t>дин </a:t>
            </a:r>
            <a:r>
              <a:rPr lang="ru-RU" altLang="ru-RU" sz="1400" kern="0" spc="10" dirty="0"/>
              <a:t>из популярных видов кровельного покрытия высокого класса, занимает почетное место в ряду кровельных материалов премиум</a:t>
            </a:r>
            <a:r>
              <a:rPr lang="en-US" altLang="ru-RU" sz="1400" kern="0" spc="10" dirty="0"/>
              <a:t> </a:t>
            </a:r>
            <a:r>
              <a:rPr lang="ru-RU" altLang="ru-RU" sz="1400" kern="0" spc="10" dirty="0"/>
              <a:t>класса.</a:t>
            </a:r>
          </a:p>
        </p:txBody>
      </p:sp>
      <p:sp>
        <p:nvSpPr>
          <p:cNvPr id="71" name="Text Placeholder 43"/>
          <p:cNvSpPr txBox="1">
            <a:spLocks/>
          </p:cNvSpPr>
          <p:nvPr/>
        </p:nvSpPr>
        <p:spPr>
          <a:xfrm>
            <a:off x="5646734" y="1214654"/>
            <a:ext cx="2957072" cy="3288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 smtClean="0"/>
              <a:t>ЛЕГКИЙ ВЕС</a:t>
            </a:r>
            <a:endParaRPr lang="ru-RU" sz="1400" b="1" dirty="0"/>
          </a:p>
          <a:p>
            <a:endParaRPr lang="en-US" b="1" dirty="0"/>
          </a:p>
        </p:txBody>
      </p:sp>
      <p:sp>
        <p:nvSpPr>
          <p:cNvPr id="72" name="Content Placeholder 27"/>
          <p:cNvSpPr>
            <a:spLocks noGrp="1"/>
          </p:cNvSpPr>
          <p:nvPr>
            <p:ph sz="half" idx="4294967295"/>
          </p:nvPr>
        </p:nvSpPr>
        <p:spPr>
          <a:xfrm>
            <a:off x="5646734" y="1452072"/>
            <a:ext cx="3411208" cy="961161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ru-RU" dirty="0" smtClean="0"/>
              <a:t>Обладает легким весом и может монтироваться на облегчённые конструкции.</a:t>
            </a:r>
            <a:endParaRPr lang="en-US" dirty="0"/>
          </a:p>
        </p:txBody>
      </p:sp>
      <p:sp>
        <p:nvSpPr>
          <p:cNvPr id="73" name="Text Placeholder 43"/>
          <p:cNvSpPr txBox="1">
            <a:spLocks/>
          </p:cNvSpPr>
          <p:nvPr/>
        </p:nvSpPr>
        <p:spPr>
          <a:xfrm>
            <a:off x="5646731" y="2154114"/>
            <a:ext cx="2957072" cy="3288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cap="all" dirty="0" smtClean="0">
                <a:latin typeface="Arial" charset="0"/>
                <a:ea typeface="Arial" charset="0"/>
                <a:cs typeface="Arial" charset="0"/>
              </a:rPr>
              <a:t>НАДЕЖНОСТЬ</a:t>
            </a:r>
            <a:endParaRPr lang="en-US" sz="1400" b="1" cap="all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74" name="Content Placeholder 27"/>
          <p:cNvSpPr>
            <a:spLocks noGrp="1"/>
          </p:cNvSpPr>
          <p:nvPr>
            <p:ph sz="half" idx="4294967295"/>
          </p:nvPr>
        </p:nvSpPr>
        <p:spPr>
          <a:xfrm>
            <a:off x="5646731" y="2380773"/>
            <a:ext cx="3279132" cy="961161"/>
          </a:xfrm>
          <a:prstGeom prst="rect">
            <a:avLst/>
          </a:prstGeom>
        </p:spPr>
        <p:txBody>
          <a:bodyPr lIns="0" tIns="0" rIns="0" bIns="0"/>
          <a:lstStyle/>
          <a:p>
            <a:pPr marL="0" lvl="1" indent="0">
              <a:spcBef>
                <a:spcPts val="0"/>
              </a:spcBef>
              <a:buNone/>
            </a:pPr>
            <a:r>
              <a:rPr lang="ru-RU" dirty="0" smtClean="0"/>
              <a:t>Металлический сплав выступает надежной основой черепицы, а каменные гранулы базальта оберегают ее поверхность долгие год.</a:t>
            </a:r>
            <a:endParaRPr lang="en-US" dirty="0"/>
          </a:p>
        </p:txBody>
      </p:sp>
      <p:sp>
        <p:nvSpPr>
          <p:cNvPr id="75" name="Text Placeholder 43"/>
          <p:cNvSpPr txBox="1">
            <a:spLocks/>
          </p:cNvSpPr>
          <p:nvPr/>
        </p:nvSpPr>
        <p:spPr>
          <a:xfrm>
            <a:off x="5646737" y="3233323"/>
            <a:ext cx="2957072" cy="3288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cap="all" dirty="0" smtClean="0">
                <a:latin typeface="Arial" charset="0"/>
                <a:ea typeface="Arial" charset="0"/>
                <a:cs typeface="Arial" charset="0"/>
              </a:rPr>
              <a:t>СОХРАНЯЕТ ТИШИНУ</a:t>
            </a:r>
            <a:endParaRPr lang="en-US" dirty="0"/>
          </a:p>
        </p:txBody>
      </p:sp>
      <p:sp>
        <p:nvSpPr>
          <p:cNvPr id="76" name="Content Placeholder 27"/>
          <p:cNvSpPr>
            <a:spLocks noGrp="1"/>
          </p:cNvSpPr>
          <p:nvPr>
            <p:ph sz="half" idx="4294967295"/>
          </p:nvPr>
        </p:nvSpPr>
        <p:spPr>
          <a:xfrm>
            <a:off x="5646736" y="3486846"/>
            <a:ext cx="3279128" cy="961161"/>
          </a:xfrm>
          <a:prstGeom prst="rect">
            <a:avLst/>
          </a:prstGeom>
        </p:spPr>
        <p:txBody>
          <a:bodyPr lIns="0" tIns="0" rIns="0" bIns="0"/>
          <a:lstStyle/>
          <a:p>
            <a:pPr marL="0" lvl="1" indent="0">
              <a:spcBef>
                <a:spcPts val="0"/>
              </a:spcBef>
              <a:buNone/>
            </a:pPr>
            <a:r>
              <a:rPr lang="ru-RU" dirty="0" smtClean="0"/>
              <a:t>Структура черепицы и свойства ее компонентов эффективно противостоят шуму дождя и града, сохраняя тишину в доме.</a:t>
            </a:r>
            <a:endParaRPr lang="en-US" dirty="0"/>
          </a:p>
        </p:txBody>
      </p:sp>
      <p:sp>
        <p:nvSpPr>
          <p:cNvPr id="77" name="Text Placeholder 43"/>
          <p:cNvSpPr txBox="1">
            <a:spLocks/>
          </p:cNvSpPr>
          <p:nvPr/>
        </p:nvSpPr>
        <p:spPr>
          <a:xfrm>
            <a:off x="5646737" y="4750560"/>
            <a:ext cx="2957072" cy="3288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cap="all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78" name="Content Placeholder 27"/>
          <p:cNvSpPr>
            <a:spLocks noGrp="1"/>
          </p:cNvSpPr>
          <p:nvPr>
            <p:ph sz="half" idx="4294967295"/>
          </p:nvPr>
        </p:nvSpPr>
        <p:spPr>
          <a:xfrm>
            <a:off x="5654216" y="5740129"/>
            <a:ext cx="3272920" cy="961161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ru-RU" dirty="0" smtClean="0"/>
              <a:t>Красота натурального камня и благородные цвета  кровли украсит любой фасад и подчеркнет архитектуру строения.</a:t>
            </a:r>
            <a:endParaRPr lang="en-US" dirty="0"/>
          </a:p>
        </p:txBody>
      </p:sp>
      <p:sp>
        <p:nvSpPr>
          <p:cNvPr id="29" name="Text Placeholder 43"/>
          <p:cNvSpPr txBox="1">
            <a:spLocks/>
          </p:cNvSpPr>
          <p:nvPr/>
        </p:nvSpPr>
        <p:spPr>
          <a:xfrm>
            <a:off x="5654212" y="5429538"/>
            <a:ext cx="3272920" cy="3288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cap="all" dirty="0" smtClean="0">
                <a:latin typeface="Arial" charset="0"/>
                <a:ea typeface="Arial" charset="0"/>
                <a:cs typeface="Arial" charset="0"/>
              </a:rPr>
              <a:t>ЖИВОПИСНАЯ КРОВЛЯ</a:t>
            </a:r>
            <a:endParaRPr lang="en-US" sz="1400" b="1" cap="all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33" name="Content Placeholder 27"/>
          <p:cNvSpPr>
            <a:spLocks noGrp="1"/>
          </p:cNvSpPr>
          <p:nvPr>
            <p:ph sz="half" idx="4294967295"/>
          </p:nvPr>
        </p:nvSpPr>
        <p:spPr>
          <a:xfrm>
            <a:off x="5654212" y="4746058"/>
            <a:ext cx="3411212" cy="961161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ru-RU" dirty="0" smtClean="0"/>
              <a:t>Не боится резких перепадов температур. Можно производить монтаж при температур до -</a:t>
            </a:r>
            <a:r>
              <a:rPr lang="ru-RU" dirty="0" smtClean="0"/>
              <a:t>20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°С*.</a:t>
            </a:r>
            <a:endParaRPr lang="en-US" dirty="0"/>
          </a:p>
        </p:txBody>
      </p:sp>
      <p:sp>
        <p:nvSpPr>
          <p:cNvPr id="35" name="Text Placeholder 43"/>
          <p:cNvSpPr txBox="1">
            <a:spLocks/>
          </p:cNvSpPr>
          <p:nvPr/>
        </p:nvSpPr>
        <p:spPr>
          <a:xfrm>
            <a:off x="5654212" y="4285421"/>
            <a:ext cx="2957072" cy="3288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cap="all" dirty="0" smtClean="0">
                <a:latin typeface="Arial" charset="0"/>
                <a:ea typeface="Arial" charset="0"/>
                <a:cs typeface="Arial" charset="0"/>
              </a:rPr>
              <a:t>СТОЙКОСТЬ К ПЕРЕПАДАМ ТЕМПЕРАТУР</a:t>
            </a:r>
            <a:endParaRPr lang="en-US" sz="1400" b="1" cap="all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27" name="Объект 2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087" b="13609"/>
          <a:stretch/>
        </p:blipFill>
        <p:spPr>
          <a:xfrm>
            <a:off x="474953" y="2348181"/>
            <a:ext cx="3573155" cy="3280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80874"/>
          <a:stretch/>
        </p:blipFill>
        <p:spPr>
          <a:xfrm>
            <a:off x="4764639" y="1186470"/>
            <a:ext cx="781797" cy="7391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656" y="5426464"/>
            <a:ext cx="741438" cy="7414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/>
          <a:srcRect t="18596" b="61363"/>
          <a:stretch/>
        </p:blipFill>
        <p:spPr>
          <a:xfrm>
            <a:off x="4775297" y="2076227"/>
            <a:ext cx="781797" cy="7745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/>
          <a:srcRect l="1376" t="38915" r="-1376" b="41044"/>
          <a:stretch/>
        </p:blipFill>
        <p:spPr>
          <a:xfrm>
            <a:off x="4775297" y="3179544"/>
            <a:ext cx="781797" cy="77455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/>
          <a:srcRect l="1376" t="80110" r="-1376" b="-151"/>
          <a:stretch/>
        </p:blipFill>
        <p:spPr>
          <a:xfrm>
            <a:off x="4794222" y="4199745"/>
            <a:ext cx="781797" cy="774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018" y="5811564"/>
            <a:ext cx="3719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воспользоваться </a:t>
            </a:r>
            <a:r>
              <a:rPr lang="ru-RU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ремкомплектом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 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только при температуре от + </a:t>
            </a:r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5°С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Композитная черепицы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Знание. Опыт. Мастерство.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 своему строению композитная черепица ТЕХНОНИКОЛЬ LUXARD – сложный комплекс с основой из высокопрочного стального листа толщиной 0,45 мм, покрытого с обеих сторон </a:t>
            </a:r>
            <a:r>
              <a:rPr lang="ru-RU" dirty="0" err="1"/>
              <a:t>алюмоцинковым</a:t>
            </a:r>
            <a:r>
              <a:rPr lang="ru-RU" dirty="0"/>
              <a:t> сплавом.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r="5303"/>
          <a:stretch/>
        </p:blipFill>
        <p:spPr>
          <a:xfrm>
            <a:off x="4824414" y="2394857"/>
            <a:ext cx="4111350" cy="3551798"/>
          </a:xfrm>
          <a:prstGeom prst="rect">
            <a:avLst/>
          </a:prstGeom>
        </p:spPr>
      </p:pic>
      <p:sp>
        <p:nvSpPr>
          <p:cNvPr id="19" name="Объект 16"/>
          <p:cNvSpPr txBox="1">
            <a:spLocks/>
          </p:cNvSpPr>
          <p:nvPr/>
        </p:nvSpPr>
        <p:spPr>
          <a:xfrm>
            <a:off x="539750" y="2492375"/>
            <a:ext cx="3779838" cy="38163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1200" b="0" i="0" kern="1200" cap="none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001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10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573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8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108000" rtl="0" eaLnBrk="1" latinLnBrk="0" hangingPunct="1">
              <a:spcBef>
                <a:spcPts val="0"/>
              </a:spcBef>
              <a:buFont typeface=".HelveticaNeueDeskInterface-Regular" charset="0"/>
              <a:buChar char="–"/>
              <a:tabLst/>
              <a:defRPr sz="800" b="0" i="0" kern="1200" cap="none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 smtClean="0"/>
              <a:t>С </a:t>
            </a:r>
            <a:r>
              <a:rPr lang="ru-RU" altLang="ru-RU" dirty="0"/>
              <a:t>обеих сторон сталь защищена </a:t>
            </a:r>
            <a:r>
              <a:rPr lang="ru-RU" altLang="ru-RU" dirty="0" err="1"/>
              <a:t>алюцинком</a:t>
            </a:r>
            <a:r>
              <a:rPr lang="ru-RU" altLang="ru-RU" dirty="0"/>
              <a:t> – патентованным сплавом цинка и алюминия, с добавлением частей кремния. </a:t>
            </a:r>
            <a:endParaRPr lang="ru-RU" altLang="ru-RU" dirty="0" smtClean="0"/>
          </a:p>
          <a:p>
            <a:endParaRPr lang="ru-RU" altLang="ru-RU" dirty="0" smtClean="0"/>
          </a:p>
          <a:p>
            <a:r>
              <a:rPr lang="ru-RU" altLang="ru-RU" b="1" dirty="0" err="1" smtClean="0"/>
              <a:t>Алюцинк</a:t>
            </a:r>
            <a:r>
              <a:rPr lang="ru-RU" altLang="ru-RU" dirty="0" smtClean="0"/>
              <a:t> </a:t>
            </a:r>
            <a:r>
              <a:rPr lang="ru-RU" altLang="ru-RU" dirty="0"/>
              <a:t>- новое слово в разработках защитных покрытий для стали, за счет свойств алюминия создавать вокруг себя инертную оксидную пленку </a:t>
            </a:r>
            <a:r>
              <a:rPr lang="ru-RU" altLang="ru-RU" dirty="0" err="1"/>
              <a:t>алюцинк</a:t>
            </a:r>
            <a:r>
              <a:rPr lang="ru-RU" altLang="ru-RU" dirty="0"/>
              <a:t> химически намного более стоек и защищает сталь от коррозии в разы дольше и надежнее, чем простое цинковое </a:t>
            </a:r>
            <a:r>
              <a:rPr lang="ru-RU" altLang="ru-RU" dirty="0" smtClean="0"/>
              <a:t>покрытие.</a:t>
            </a:r>
          </a:p>
          <a:p>
            <a:endParaRPr lang="ru-RU" altLang="ru-RU" dirty="0" smtClean="0"/>
          </a:p>
          <a:p>
            <a:r>
              <a:rPr lang="ru-RU" dirty="0" smtClean="0"/>
              <a:t>Сверху </a:t>
            </a:r>
            <a:r>
              <a:rPr lang="ru-RU" dirty="0" err="1"/>
              <a:t>алюмоцинка</a:t>
            </a:r>
            <a:r>
              <a:rPr lang="ru-RU" dirty="0"/>
              <a:t> на поверхность листа наносится еще одно защитное УФ-покрытие, которое защищает нижний слой от нагревания солнечными лучами. </a:t>
            </a:r>
            <a:endParaRPr lang="ru-RU" altLang="ru-RU" dirty="0"/>
          </a:p>
          <a:p>
            <a:endParaRPr lang="en-US" alt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8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824412" y="1844674"/>
            <a:ext cx="3779837" cy="303566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400" cap="none" dirty="0" smtClean="0"/>
              <a:t>Процесс производства композитной черепицы состоит из нескольких стадий:</a:t>
            </a:r>
          </a:p>
          <a:p>
            <a:pPr>
              <a:lnSpc>
                <a:spcPct val="120000"/>
              </a:lnSpc>
            </a:pPr>
            <a:endParaRPr lang="ru-RU" sz="1400" cap="none" dirty="0" smtClean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ru-RU" sz="1400" b="0" cap="none" dirty="0" smtClean="0"/>
              <a:t>Создание профилей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ru-RU" sz="1400" b="0" cap="none" dirty="0" smtClean="0"/>
              <a:t>Нанесение акрилового грунта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ru-RU" sz="1400" b="0" cap="none" dirty="0" smtClean="0"/>
              <a:t>Нанесение </a:t>
            </a:r>
            <a:r>
              <a:rPr lang="ru-RU" sz="1400" b="0" cap="none" dirty="0" err="1" smtClean="0"/>
              <a:t>гранулята</a:t>
            </a:r>
            <a:endParaRPr lang="ru-RU" sz="1400" b="0" cap="none" dirty="0" smtClean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ru-RU" sz="1400" b="0" cap="none" dirty="0" smtClean="0"/>
              <a:t>Нанесение защитного лака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ru-RU" sz="1400" b="0" cap="none" dirty="0" smtClean="0"/>
              <a:t>Сушка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ru-RU" sz="1400" b="0" cap="none" dirty="0" smtClean="0"/>
              <a:t>Упаковка и складирование</a:t>
            </a:r>
            <a:endParaRPr lang="en-US" sz="1400" cap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t="193" r="56127" b="2328"/>
          <a:stretch/>
        </p:blipFill>
        <p:spPr>
          <a:xfrm>
            <a:off x="0" y="-1"/>
            <a:ext cx="45461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Создание профилей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Знание. Опыт. Мастерство.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fontAlgn="t"/>
            <a:r>
              <a:rPr lang="ru-RU" dirty="0" smtClean="0"/>
              <a:t>Стальные </a:t>
            </a:r>
            <a:r>
              <a:rPr lang="ru-RU" dirty="0"/>
              <a:t>рулоны </a:t>
            </a:r>
            <a:r>
              <a:rPr lang="ru-RU" dirty="0" smtClean="0"/>
              <a:t>подаются на линию. </a:t>
            </a:r>
            <a:r>
              <a:rPr lang="ru-RU" dirty="0"/>
              <a:t>Чтобы сделать основу для черепицы, </a:t>
            </a:r>
            <a:r>
              <a:rPr lang="ru-RU" dirty="0" smtClean="0"/>
              <a:t>металл профилируется и </a:t>
            </a:r>
            <a:r>
              <a:rPr lang="ru-RU" dirty="0"/>
              <a:t>подвергается холодному прессованию. </a:t>
            </a:r>
            <a:br>
              <a:rPr lang="ru-RU" dirty="0"/>
            </a:b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 b="7841"/>
          <a:stretch/>
        </p:blipFill>
        <p:spPr>
          <a:xfrm>
            <a:off x="4663048" y="1839558"/>
            <a:ext cx="4319588" cy="2280621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467"/>
          <a:stretch/>
        </p:blipFill>
        <p:spPr>
          <a:xfrm>
            <a:off x="4641845" y="4238513"/>
            <a:ext cx="4340790" cy="21622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b="18609"/>
          <a:stretch/>
        </p:blipFill>
        <p:spPr>
          <a:xfrm>
            <a:off x="757318" y="4506118"/>
            <a:ext cx="3768763" cy="1893347"/>
          </a:xfrm>
          <a:prstGeom prst="rect">
            <a:avLst/>
          </a:prstGeom>
        </p:spPr>
      </p:pic>
      <p:sp>
        <p:nvSpPr>
          <p:cNvPr id="17" name="Объект 16"/>
          <p:cNvSpPr>
            <a:spLocks noGrp="1"/>
          </p:cNvSpPr>
          <p:nvPr>
            <p:ph sz="half" idx="2"/>
          </p:nvPr>
        </p:nvSpPr>
        <p:spPr>
          <a:xfrm>
            <a:off x="539750" y="2045808"/>
            <a:ext cx="3779838" cy="3816349"/>
          </a:xfrm>
        </p:spPr>
        <p:txBody>
          <a:bodyPr/>
          <a:lstStyle/>
          <a:p>
            <a:r>
              <a:rPr lang="ru-RU" dirty="0"/>
              <a:t>В качестве основы используется стальной лист, толщиной 0,45 мм, покрытый с обеих сторон </a:t>
            </a:r>
            <a:r>
              <a:rPr lang="ru-RU" dirty="0" err="1"/>
              <a:t>алюмоцинковым</a:t>
            </a:r>
            <a:r>
              <a:rPr lang="ru-RU" dirty="0"/>
              <a:t> </a:t>
            </a:r>
            <a:r>
              <a:rPr lang="ru-RU" dirty="0" smtClean="0"/>
              <a:t>сплавом – </a:t>
            </a:r>
            <a:r>
              <a:rPr lang="ru-RU" dirty="0"/>
              <a:t>это сплав цинка и алюминия. </a:t>
            </a:r>
            <a:endParaRPr lang="ru-RU" dirty="0" smtClean="0"/>
          </a:p>
          <a:p>
            <a:r>
              <a:rPr lang="ru-RU" dirty="0" smtClean="0"/>
              <a:t>Такой </a:t>
            </a:r>
            <a:r>
              <a:rPr lang="ru-RU" dirty="0"/>
              <a:t>сплав признан одним из самых лучших и подходящих для кровли. Ведь цинк обладает катодной защитой обрезного края, а также препятствует образованию царапин. Алюминий, в свою очередь, защищает композитную часть кровли от коррозии.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39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Создание профилей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A33-515C-3143-A92A-5B5073F02483}" type="datetime3">
              <a:rPr lang="ru-RU" smtClean="0"/>
              <a:t>14/03/19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Знание. Опыт. Мастерство.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891A-D309-0247-92B5-BD07C36B083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fontAlgn="t"/>
            <a:r>
              <a:rPr lang="ru-RU" dirty="0" smtClean="0"/>
              <a:t>В ассортименте существует 2 формы панелей и 15 разновидностей </a:t>
            </a:r>
            <a:r>
              <a:rPr lang="ru-RU" dirty="0" err="1" smtClean="0"/>
              <a:t>доборных</a:t>
            </a:r>
            <a:r>
              <a:rPr lang="ru-RU" dirty="0" smtClean="0"/>
              <a:t> элементов. Возможно изготовление нестандартных элементов кровли.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r="34535"/>
          <a:stretch/>
        </p:blipFill>
        <p:spPr>
          <a:xfrm>
            <a:off x="539750" y="2052083"/>
            <a:ext cx="4408768" cy="4133563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/>
          <a:stretch/>
        </p:blipFill>
        <p:spPr>
          <a:xfrm>
            <a:off x="5083024" y="2073349"/>
            <a:ext cx="3810000" cy="2163324"/>
          </a:xfrm>
          <a:prstGeom prst="rect">
            <a:avLst/>
          </a:prstGeom>
        </p:spPr>
      </p:pic>
      <p:pic>
        <p:nvPicPr>
          <p:cNvPr id="15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24410" r="4305" b="25585"/>
          <a:stretch/>
        </p:blipFill>
        <p:spPr>
          <a:xfrm>
            <a:off x="5088367" y="4335332"/>
            <a:ext cx="3808207" cy="18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72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191919"/>
      </a:dk1>
      <a:lt1>
        <a:srgbClr val="656565"/>
      </a:lt1>
      <a:dk2>
        <a:srgbClr val="D9D9D9"/>
      </a:dk2>
      <a:lt2>
        <a:srgbClr val="FFFFFF"/>
      </a:lt2>
      <a:accent1>
        <a:srgbClr val="E2241C"/>
      </a:accent1>
      <a:accent2>
        <a:srgbClr val="B4B4B4"/>
      </a:accent2>
      <a:accent3>
        <a:srgbClr val="A6A6A6"/>
      </a:accent3>
      <a:accent4>
        <a:srgbClr val="808080"/>
      </a:accent4>
      <a:accent5>
        <a:srgbClr val="595959"/>
      </a:accent5>
      <a:accent6>
        <a:srgbClr val="333333"/>
      </a:accent6>
      <a:hlink>
        <a:srgbClr val="000000"/>
      </a:hlink>
      <a:folHlink>
        <a:srgbClr val="65656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ustom 4">
      <a:dk1>
        <a:srgbClr val="191919"/>
      </a:dk1>
      <a:lt1>
        <a:srgbClr val="656565"/>
      </a:lt1>
      <a:dk2>
        <a:srgbClr val="D9D9D9"/>
      </a:dk2>
      <a:lt2>
        <a:srgbClr val="FFFFFF"/>
      </a:lt2>
      <a:accent1>
        <a:srgbClr val="E2241C"/>
      </a:accent1>
      <a:accent2>
        <a:srgbClr val="B4B4B4"/>
      </a:accent2>
      <a:accent3>
        <a:srgbClr val="A6A6A6"/>
      </a:accent3>
      <a:accent4>
        <a:srgbClr val="808080"/>
      </a:accent4>
      <a:accent5>
        <a:srgbClr val="595959"/>
      </a:accent5>
      <a:accent6>
        <a:srgbClr val="333333"/>
      </a:accent6>
      <a:hlink>
        <a:srgbClr val="000000"/>
      </a:hlink>
      <a:folHlink>
        <a:srgbClr val="65656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ustom 4">
      <a:dk1>
        <a:srgbClr val="191919"/>
      </a:dk1>
      <a:lt1>
        <a:srgbClr val="656565"/>
      </a:lt1>
      <a:dk2>
        <a:srgbClr val="D9D9D9"/>
      </a:dk2>
      <a:lt2>
        <a:srgbClr val="FFFFFF"/>
      </a:lt2>
      <a:accent1>
        <a:srgbClr val="E2241C"/>
      </a:accent1>
      <a:accent2>
        <a:srgbClr val="B4B4B4"/>
      </a:accent2>
      <a:accent3>
        <a:srgbClr val="A6A6A6"/>
      </a:accent3>
      <a:accent4>
        <a:srgbClr val="808080"/>
      </a:accent4>
      <a:accent5>
        <a:srgbClr val="595959"/>
      </a:accent5>
      <a:accent6>
        <a:srgbClr val="333333"/>
      </a:accent6>
      <a:hlink>
        <a:srgbClr val="000000"/>
      </a:hlink>
      <a:folHlink>
        <a:srgbClr val="65656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925</Words>
  <Application>Microsoft Office PowerPoint</Application>
  <PresentationFormat>Экран (4:3)</PresentationFormat>
  <Paragraphs>145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.HelveticaNeueDeskInterface-Regular</vt:lpstr>
      <vt:lpstr>Arial</vt:lpstr>
      <vt:lpstr>Arial Narrow</vt:lpstr>
      <vt:lpstr>Calibri</vt:lpstr>
      <vt:lpstr>Verdana</vt:lpstr>
      <vt:lpstr>Office Theme</vt:lpstr>
      <vt:lpstr>2_Office Theme</vt:lpstr>
      <vt:lpstr>1_Office Theme</vt:lpstr>
      <vt:lpstr>Завод по производству композитной черепицы</vt:lpstr>
      <vt:lpstr>Содержание</vt:lpstr>
      <vt:lpstr>О заводе</vt:lpstr>
      <vt:lpstr>Презентация PowerPoint</vt:lpstr>
      <vt:lpstr>Преимущества композитной черепицы</vt:lpstr>
      <vt:lpstr>Композитная черепицы</vt:lpstr>
      <vt:lpstr>Презентация PowerPoint</vt:lpstr>
      <vt:lpstr>1. Создание профилей</vt:lpstr>
      <vt:lpstr>1. Создание профилей</vt:lpstr>
      <vt:lpstr>2. Нанесение акрилового грунта</vt:lpstr>
      <vt:lpstr>3. Нанесение гранулята</vt:lpstr>
      <vt:lpstr>4. Температурный обжиг</vt:lpstr>
      <vt:lpstr>5. Упаковка и складирование</vt:lpstr>
      <vt:lpstr>Лаборатория и Контроль качества</vt:lpstr>
      <vt:lpstr>ассортимент</vt:lpstr>
      <vt:lpstr>Сертификаты и гарантия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Аксенова Оксана</cp:lastModifiedBy>
  <cp:revision>275</cp:revision>
  <cp:lastPrinted>2019-03-05T10:23:26Z</cp:lastPrinted>
  <dcterms:created xsi:type="dcterms:W3CDTF">2016-05-27T15:12:59Z</dcterms:created>
  <dcterms:modified xsi:type="dcterms:W3CDTF">2019-03-14T07:25:37Z</dcterms:modified>
</cp:coreProperties>
</file>