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8"/>
  </p:notesMasterIdLst>
  <p:sldIdLst>
    <p:sldId id="310" r:id="rId2"/>
    <p:sldId id="313" r:id="rId3"/>
    <p:sldId id="312" r:id="rId4"/>
    <p:sldId id="298" r:id="rId5"/>
    <p:sldId id="311" r:id="rId6"/>
    <p:sldId id="309" r:id="rId7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C53F9A15-0D16-2D42-A565-C2136A2F43A4}">
          <p14:sldIdLst>
            <p14:sldId id="310"/>
            <p14:sldId id="313"/>
            <p14:sldId id="312"/>
            <p14:sldId id="298"/>
            <p14:sldId id="31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щенко Вилена" initials="ПВ" lastIdx="1" clrIdx="0">
    <p:extLst>
      <p:ext uri="{19B8F6BF-5375-455C-9EA6-DF929625EA0E}">
        <p15:presenceInfo xmlns:p15="http://schemas.microsoft.com/office/powerpoint/2012/main" userId="S-1-5-21-2791903927-64630323-2128751690-1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BE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3" autoAdjust="0"/>
    <p:restoredTop sz="99808" autoAdjust="0"/>
  </p:normalViewPr>
  <p:slideViewPr>
    <p:cSldViewPr>
      <p:cViewPr varScale="1">
        <p:scale>
          <a:sx n="116" d="100"/>
          <a:sy n="116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51A4-AFC8-436C-9622-587753028373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EC69B-F2D5-458E-8FF7-ACC0821A0F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C69B-F2D5-458E-8FF7-ACC0821A0F8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20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C69B-F2D5-458E-8FF7-ACC0821A0F8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0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C69B-F2D5-458E-8FF7-ACC0821A0F8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2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54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3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66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77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9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7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09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4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7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47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AE5E-EF7E-4E6E-9F4C-4600816DB2CD}" type="datetimeFigureOut">
              <a:rPr lang="ru-RU" smtClean="0"/>
              <a:pPr/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4054-D344-4955-9023-F94DD9B445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1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cko.ru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tlo:spb@redroof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tel:+78126046818" TargetMode="External"/><Relationship Id="rId5" Type="http://schemas.openxmlformats.org/officeDocument/2006/relationships/hyperlink" Target="mailto:info@redroof.ru" TargetMode="External"/><Relationship Id="rId4" Type="http://schemas.openxmlformats.org/officeDocument/2006/relationships/hyperlink" Target="tel:+749510608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1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447928" y="2636912"/>
            <a:ext cx="5544616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ЗАКЛАДНЫХ ДЕТАЛЕЙ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ОБЛИЦОВОЧНОЙ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КИРПИЧНОЙ КЛАДКИ ДОМА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НОВИНКА! ЛИНЕЙКА ДЛЯ ЭКОНОМНЫХ ПОКУПАТЕЛЕЙ</a:t>
            </a:r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3212976"/>
            <a:ext cx="3873026" cy="12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48550"/>
              </p:ext>
            </p:extLst>
          </p:nvPr>
        </p:nvGraphicFramePr>
        <p:xfrm>
          <a:off x="654698" y="2002486"/>
          <a:ext cx="10378988" cy="4202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9494"/>
                <a:gridCol w="5189494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Гибкие связи для установки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 кладочные швы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GS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нержавеющей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     Гибкие связи для установки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    в кладочные швы ГС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Фиксатор для утеплителя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ПВХ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            Кронштейны для оконных проемов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        из окрашенной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Коробочки для вентиляции фасада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V-Box</a:t>
                      </a: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пластика, монолитные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Элементы перемычки вертикальной и горизонтальной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фиксации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SK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3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Закладной каркас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Murfor®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9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Кронштейны для оконных проемов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нержавеющей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7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Связи для тонкошовной кладки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PS</a:t>
                      </a: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72798" y="144171"/>
            <a:ext cx="9207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 </a:t>
            </a:r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СТАЛО ЕЩЕ БОЛЕЕ ВЫГОДНО ПРОДАВАТЬ:</a:t>
            </a:r>
          </a:p>
          <a:p>
            <a:pPr algn="ctr"/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2022 года ВЫПУСКАЕМ 2 ЛИНЕЙКИ ДЛЯ ПОКУПАТЕЛЕЙ: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016" t="-31343" r="-24031" b="-16108"/>
          <a:stretch/>
        </p:blipFill>
        <p:spPr>
          <a:xfrm>
            <a:off x="0" y="197174"/>
            <a:ext cx="1775520" cy="548680"/>
          </a:xfrm>
          <a:prstGeom prst="rect">
            <a:avLst/>
          </a:prstGeom>
          <a:solidFill>
            <a:srgbClr val="BE1E2D"/>
          </a:solidFill>
        </p:spPr>
      </p:pic>
      <p:sp>
        <p:nvSpPr>
          <p:cNvPr id="5" name="Rounded Rectangle 13"/>
          <p:cNvSpPr/>
          <p:nvPr/>
        </p:nvSpPr>
        <p:spPr>
          <a:xfrm>
            <a:off x="6750102" y="2009874"/>
            <a:ext cx="4283583" cy="1351647"/>
          </a:xfrm>
          <a:prstGeom prst="roundRect">
            <a:avLst>
              <a:gd name="adj" fmla="val 9192"/>
            </a:avLst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8829" y="1152259"/>
            <a:ext cx="3179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</a:t>
            </a:r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среднем </a:t>
            </a:r>
          </a:p>
          <a:p>
            <a:pPr algn="ctr"/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ценовом сегменте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770684" y="1999761"/>
            <a:ext cx="5145536" cy="4221834"/>
          </a:xfrm>
          <a:prstGeom prst="roundRect">
            <a:avLst>
              <a:gd name="adj" fmla="val 9192"/>
            </a:avLst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60188" y="1392110"/>
            <a:ext cx="4263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</a:t>
            </a:r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эконом-сегменте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4778701" y="992423"/>
            <a:ext cx="1054933" cy="592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46" idx="1"/>
          </p:cNvCxnSpPr>
          <p:nvPr/>
        </p:nvCxnSpPr>
        <p:spPr>
          <a:xfrm>
            <a:off x="6029369" y="985281"/>
            <a:ext cx="730819" cy="63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34" y="3700111"/>
            <a:ext cx="2476490" cy="216638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38" y="3716686"/>
            <a:ext cx="2438596" cy="21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798" y="14417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ЛИНЕЙКУ ДЛЯ ЭКОНОМНЫХ ПОКУПАТЕЛЕЙ </a:t>
            </a:r>
            <a:r>
              <a:rPr lang="en-US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 </a:t>
            </a:r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ВЫГОДНО ПРОДАВАТЬ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016" t="-31343" r="-24031" b="-16108"/>
          <a:stretch/>
        </p:blipFill>
        <p:spPr>
          <a:xfrm>
            <a:off x="0" y="197174"/>
            <a:ext cx="1775520" cy="548680"/>
          </a:xfrm>
          <a:prstGeom prst="rect">
            <a:avLst/>
          </a:prstGeom>
          <a:solidFill>
            <a:srgbClr val="BE1E2D"/>
          </a:solidFill>
        </p:spPr>
      </p:pic>
      <p:sp>
        <p:nvSpPr>
          <p:cNvPr id="4" name="Прямоугольник 3"/>
          <p:cNvSpPr/>
          <p:nvPr/>
        </p:nvSpPr>
        <p:spPr>
          <a:xfrm>
            <a:off x="7775669" y="1248077"/>
            <a:ext cx="3714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Плюсы </a:t>
            </a:r>
            <a:r>
              <a:rPr lang="ru-RU" sz="24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строителя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7400757" y="2027786"/>
            <a:ext cx="4464496" cy="4425550"/>
          </a:xfrm>
          <a:prstGeom prst="roundRect">
            <a:avLst>
              <a:gd name="adj" fmla="val 9192"/>
            </a:avLst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79377" y="2780928"/>
            <a:ext cx="1728192" cy="1645819"/>
            <a:chOff x="624" y="576"/>
            <a:chExt cx="2103" cy="203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4" y="612"/>
              <a:ext cx="2098" cy="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7" y="1605"/>
              <a:ext cx="1394" cy="792"/>
            </a:xfrm>
            <a:custGeom>
              <a:avLst/>
              <a:gdLst/>
              <a:ahLst/>
              <a:cxnLst>
                <a:cxn ang="0">
                  <a:pos x="428" y="28"/>
                </a:cxn>
                <a:cxn ang="0">
                  <a:pos x="427" y="27"/>
                </a:cxn>
                <a:cxn ang="0">
                  <a:pos x="300" y="0"/>
                </a:cxn>
                <a:cxn ang="0">
                  <a:pos x="262" y="22"/>
                </a:cxn>
                <a:cxn ang="0">
                  <a:pos x="1" y="23"/>
                </a:cxn>
                <a:cxn ang="0">
                  <a:pos x="0" y="334"/>
                </a:cxn>
                <a:cxn ang="0">
                  <a:pos x="344" y="334"/>
                </a:cxn>
                <a:cxn ang="0">
                  <a:pos x="432" y="284"/>
                </a:cxn>
                <a:cxn ang="0">
                  <a:pos x="438" y="292"/>
                </a:cxn>
                <a:cxn ang="0">
                  <a:pos x="439" y="302"/>
                </a:cxn>
                <a:cxn ang="0">
                  <a:pos x="441" y="313"/>
                </a:cxn>
                <a:cxn ang="0">
                  <a:pos x="456" y="315"/>
                </a:cxn>
                <a:cxn ang="0">
                  <a:pos x="463" y="309"/>
                </a:cxn>
                <a:cxn ang="0">
                  <a:pos x="464" y="294"/>
                </a:cxn>
                <a:cxn ang="0">
                  <a:pos x="455" y="290"/>
                </a:cxn>
                <a:cxn ang="0">
                  <a:pos x="454" y="290"/>
                </a:cxn>
                <a:cxn ang="0">
                  <a:pos x="444" y="287"/>
                </a:cxn>
                <a:cxn ang="0">
                  <a:pos x="444" y="287"/>
                </a:cxn>
                <a:cxn ang="0">
                  <a:pos x="438" y="279"/>
                </a:cxn>
                <a:cxn ang="0">
                  <a:pos x="513" y="206"/>
                </a:cxn>
                <a:cxn ang="0">
                  <a:pos x="520" y="195"/>
                </a:cxn>
                <a:cxn ang="0">
                  <a:pos x="588" y="18"/>
                </a:cxn>
                <a:cxn ang="0">
                  <a:pos x="428" y="28"/>
                </a:cxn>
              </a:cxnLst>
              <a:rect l="0" t="0" r="r" b="b"/>
              <a:pathLst>
                <a:path w="588" h="334">
                  <a:moveTo>
                    <a:pt x="428" y="28"/>
                  </a:moveTo>
                  <a:cubicBezTo>
                    <a:pt x="427" y="27"/>
                    <a:pt x="427" y="27"/>
                    <a:pt x="427" y="27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344" y="334"/>
                    <a:pt x="344" y="334"/>
                    <a:pt x="344" y="334"/>
                  </a:cubicBezTo>
                  <a:cubicBezTo>
                    <a:pt x="374" y="324"/>
                    <a:pt x="405" y="305"/>
                    <a:pt x="432" y="284"/>
                  </a:cubicBezTo>
                  <a:cubicBezTo>
                    <a:pt x="438" y="292"/>
                    <a:pt x="438" y="292"/>
                    <a:pt x="438" y="292"/>
                  </a:cubicBezTo>
                  <a:cubicBezTo>
                    <a:pt x="439" y="294"/>
                    <a:pt x="440" y="297"/>
                    <a:pt x="439" y="302"/>
                  </a:cubicBezTo>
                  <a:cubicBezTo>
                    <a:pt x="438" y="306"/>
                    <a:pt x="438" y="310"/>
                    <a:pt x="441" y="313"/>
                  </a:cubicBezTo>
                  <a:cubicBezTo>
                    <a:pt x="444" y="318"/>
                    <a:pt x="451" y="318"/>
                    <a:pt x="456" y="315"/>
                  </a:cubicBezTo>
                  <a:cubicBezTo>
                    <a:pt x="463" y="309"/>
                    <a:pt x="463" y="309"/>
                    <a:pt x="463" y="309"/>
                  </a:cubicBezTo>
                  <a:cubicBezTo>
                    <a:pt x="467" y="306"/>
                    <a:pt x="468" y="299"/>
                    <a:pt x="464" y="294"/>
                  </a:cubicBezTo>
                  <a:cubicBezTo>
                    <a:pt x="462" y="291"/>
                    <a:pt x="458" y="290"/>
                    <a:pt x="455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49" y="290"/>
                    <a:pt x="446" y="288"/>
                    <a:pt x="444" y="287"/>
                  </a:cubicBezTo>
                  <a:cubicBezTo>
                    <a:pt x="444" y="287"/>
                    <a:pt x="444" y="287"/>
                    <a:pt x="444" y="287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75" y="249"/>
                    <a:pt x="504" y="217"/>
                    <a:pt x="513" y="206"/>
                  </a:cubicBezTo>
                  <a:cubicBezTo>
                    <a:pt x="517" y="199"/>
                    <a:pt x="520" y="195"/>
                    <a:pt x="520" y="195"/>
                  </a:cubicBezTo>
                  <a:cubicBezTo>
                    <a:pt x="557" y="157"/>
                    <a:pt x="577" y="81"/>
                    <a:pt x="588" y="18"/>
                  </a:cubicBezTo>
                  <a:cubicBezTo>
                    <a:pt x="428" y="28"/>
                    <a:pt x="428" y="28"/>
                    <a:pt x="428" y="2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477" y="576"/>
              <a:ext cx="847" cy="1074"/>
            </a:xfrm>
            <a:custGeom>
              <a:avLst/>
              <a:gdLst/>
              <a:ahLst/>
              <a:cxnLst>
                <a:cxn ang="0">
                  <a:pos x="334" y="29"/>
                </a:cxn>
                <a:cxn ang="0">
                  <a:pos x="274" y="24"/>
                </a:cxn>
                <a:cxn ang="0">
                  <a:pos x="234" y="122"/>
                </a:cxn>
                <a:cxn ang="0">
                  <a:pos x="181" y="206"/>
                </a:cxn>
                <a:cxn ang="0">
                  <a:pos x="110" y="295"/>
                </a:cxn>
                <a:cxn ang="0">
                  <a:pos x="0" y="427"/>
                </a:cxn>
                <a:cxn ang="0">
                  <a:pos x="120" y="453"/>
                </a:cxn>
                <a:cxn ang="0">
                  <a:pos x="281" y="444"/>
                </a:cxn>
                <a:cxn ang="0">
                  <a:pos x="287" y="357"/>
                </a:cxn>
                <a:cxn ang="0">
                  <a:pos x="287" y="299"/>
                </a:cxn>
                <a:cxn ang="0">
                  <a:pos x="294" y="261"/>
                </a:cxn>
                <a:cxn ang="0">
                  <a:pos x="315" y="213"/>
                </a:cxn>
                <a:cxn ang="0">
                  <a:pos x="352" y="144"/>
                </a:cxn>
                <a:cxn ang="0">
                  <a:pos x="334" y="29"/>
                </a:cxn>
              </a:cxnLst>
              <a:rect l="0" t="0" r="r" b="b"/>
              <a:pathLst>
                <a:path w="357" h="453">
                  <a:moveTo>
                    <a:pt x="334" y="29"/>
                  </a:moveTo>
                  <a:cubicBezTo>
                    <a:pt x="308" y="0"/>
                    <a:pt x="274" y="24"/>
                    <a:pt x="274" y="24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10" y="295"/>
                    <a:pt x="110" y="295"/>
                    <a:pt x="110" y="295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281" y="444"/>
                    <a:pt x="281" y="444"/>
                    <a:pt x="281" y="444"/>
                  </a:cubicBezTo>
                  <a:cubicBezTo>
                    <a:pt x="287" y="400"/>
                    <a:pt x="289" y="365"/>
                    <a:pt x="287" y="357"/>
                  </a:cubicBezTo>
                  <a:cubicBezTo>
                    <a:pt x="284" y="336"/>
                    <a:pt x="287" y="299"/>
                    <a:pt x="287" y="299"/>
                  </a:cubicBezTo>
                  <a:cubicBezTo>
                    <a:pt x="287" y="299"/>
                    <a:pt x="292" y="270"/>
                    <a:pt x="294" y="261"/>
                  </a:cubicBezTo>
                  <a:cubicBezTo>
                    <a:pt x="296" y="253"/>
                    <a:pt x="309" y="228"/>
                    <a:pt x="315" y="213"/>
                  </a:cubicBezTo>
                  <a:cubicBezTo>
                    <a:pt x="322" y="199"/>
                    <a:pt x="348" y="173"/>
                    <a:pt x="352" y="144"/>
                  </a:cubicBezTo>
                  <a:cubicBezTo>
                    <a:pt x="355" y="121"/>
                    <a:pt x="357" y="54"/>
                    <a:pt x="334" y="2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335" y="2397"/>
              <a:ext cx="2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8" y="0"/>
                </a:cxn>
                <a:cxn ang="0">
                  <a:pos x="0" y="0"/>
                </a:cxn>
              </a:cxnLst>
              <a:rect l="0" t="0" r="r" b="b"/>
              <a:pathLst>
                <a:path w="228">
                  <a:moveTo>
                    <a:pt x="0" y="0"/>
                  </a:moveTo>
                  <a:lnTo>
                    <a:pt x="0" y="0"/>
                  </a:lnTo>
                  <a:lnTo>
                    <a:pt x="2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335" y="2397"/>
              <a:ext cx="2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8" y="0"/>
                </a:cxn>
                <a:cxn ang="0">
                  <a:pos x="0" y="0"/>
                </a:cxn>
              </a:cxnLst>
              <a:rect l="0" t="0" r="r" b="b"/>
              <a:pathLst>
                <a:path w="228">
                  <a:moveTo>
                    <a:pt x="0" y="0"/>
                  </a:moveTo>
                  <a:lnTo>
                    <a:pt x="0" y="0"/>
                  </a:lnTo>
                  <a:lnTo>
                    <a:pt x="22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335" y="1648"/>
              <a:ext cx="806" cy="749"/>
            </a:xfrm>
            <a:custGeom>
              <a:avLst/>
              <a:gdLst/>
              <a:ahLst/>
              <a:cxnLst>
                <a:cxn ang="0">
                  <a:pos x="96" y="316"/>
                </a:cxn>
                <a:cxn ang="0">
                  <a:pos x="0" y="316"/>
                </a:cxn>
                <a:cxn ang="0">
                  <a:pos x="96" y="316"/>
                </a:cxn>
                <a:cxn ang="0">
                  <a:pos x="96" y="316"/>
                </a:cxn>
                <a:cxn ang="0">
                  <a:pos x="97" y="316"/>
                </a:cxn>
                <a:cxn ang="0">
                  <a:pos x="97" y="316"/>
                </a:cxn>
                <a:cxn ang="0">
                  <a:pos x="97" y="316"/>
                </a:cxn>
                <a:cxn ang="0">
                  <a:pos x="97" y="316"/>
                </a:cxn>
                <a:cxn ang="0">
                  <a:pos x="97" y="316"/>
                </a:cxn>
                <a:cxn ang="0">
                  <a:pos x="97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8" y="316"/>
                </a:cxn>
                <a:cxn ang="0">
                  <a:pos x="99" y="315"/>
                </a:cxn>
                <a:cxn ang="0">
                  <a:pos x="99" y="315"/>
                </a:cxn>
                <a:cxn ang="0">
                  <a:pos x="99" y="315"/>
                </a:cxn>
                <a:cxn ang="0">
                  <a:pos x="99" y="315"/>
                </a:cxn>
                <a:cxn ang="0">
                  <a:pos x="99" y="315"/>
                </a:cxn>
                <a:cxn ang="0">
                  <a:pos x="99" y="315"/>
                </a:cxn>
                <a:cxn ang="0">
                  <a:pos x="99" y="315"/>
                </a:cxn>
                <a:cxn ang="0">
                  <a:pos x="99" y="315"/>
                </a:cxn>
                <a:cxn ang="0">
                  <a:pos x="100" y="315"/>
                </a:cxn>
                <a:cxn ang="0">
                  <a:pos x="100" y="315"/>
                </a:cxn>
                <a:cxn ang="0">
                  <a:pos x="100" y="315"/>
                </a:cxn>
                <a:cxn ang="0">
                  <a:pos x="184" y="266"/>
                </a:cxn>
                <a:cxn ang="0">
                  <a:pos x="192" y="280"/>
                </a:cxn>
                <a:cxn ang="0">
                  <a:pos x="190" y="288"/>
                </a:cxn>
                <a:cxn ang="0">
                  <a:pos x="201" y="299"/>
                </a:cxn>
                <a:cxn ang="0">
                  <a:pos x="215" y="291"/>
                </a:cxn>
                <a:cxn ang="0">
                  <a:pos x="216" y="276"/>
                </a:cxn>
                <a:cxn ang="0">
                  <a:pos x="207" y="272"/>
                </a:cxn>
                <a:cxn ang="0">
                  <a:pos x="205" y="272"/>
                </a:cxn>
                <a:cxn ang="0">
                  <a:pos x="196" y="269"/>
                </a:cxn>
                <a:cxn ang="0">
                  <a:pos x="340" y="0"/>
                </a:cxn>
                <a:cxn ang="0">
                  <a:pos x="146" y="186"/>
                </a:cxn>
                <a:cxn ang="0">
                  <a:pos x="14" y="255"/>
                </a:cxn>
                <a:cxn ang="0">
                  <a:pos x="265" y="188"/>
                </a:cxn>
                <a:cxn ang="0">
                  <a:pos x="340" y="0"/>
                </a:cxn>
              </a:cxnLst>
              <a:rect l="0" t="0" r="r" b="b"/>
              <a:pathLst>
                <a:path w="340" h="316">
                  <a:moveTo>
                    <a:pt x="96" y="316"/>
                  </a:moveTo>
                  <a:cubicBezTo>
                    <a:pt x="96" y="316"/>
                    <a:pt x="96" y="316"/>
                    <a:pt x="96" y="316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6" y="316"/>
                    <a:pt x="96" y="316"/>
                    <a:pt x="96" y="316"/>
                  </a:cubicBezTo>
                  <a:moveTo>
                    <a:pt x="97" y="316"/>
                  </a:moveTo>
                  <a:cubicBezTo>
                    <a:pt x="97" y="316"/>
                    <a:pt x="96" y="316"/>
                    <a:pt x="96" y="316"/>
                  </a:cubicBezTo>
                  <a:cubicBezTo>
                    <a:pt x="96" y="316"/>
                    <a:pt x="97" y="316"/>
                    <a:pt x="97" y="316"/>
                  </a:cubicBezTo>
                  <a:moveTo>
                    <a:pt x="97" y="316"/>
                  </a:moveTo>
                  <a:cubicBezTo>
                    <a:pt x="97" y="316"/>
                    <a:pt x="97" y="316"/>
                    <a:pt x="97" y="316"/>
                  </a:cubicBezTo>
                  <a:cubicBezTo>
                    <a:pt x="97" y="316"/>
                    <a:pt x="97" y="316"/>
                    <a:pt x="97" y="316"/>
                  </a:cubicBezTo>
                  <a:moveTo>
                    <a:pt x="97" y="316"/>
                  </a:moveTo>
                  <a:cubicBezTo>
                    <a:pt x="97" y="316"/>
                    <a:pt x="97" y="316"/>
                    <a:pt x="97" y="316"/>
                  </a:cubicBezTo>
                  <a:cubicBezTo>
                    <a:pt x="97" y="316"/>
                    <a:pt x="97" y="316"/>
                    <a:pt x="97" y="316"/>
                  </a:cubicBezTo>
                  <a:moveTo>
                    <a:pt x="97" y="316"/>
                  </a:moveTo>
                  <a:cubicBezTo>
                    <a:pt x="97" y="316"/>
                    <a:pt x="97" y="316"/>
                    <a:pt x="97" y="316"/>
                  </a:cubicBezTo>
                  <a:cubicBezTo>
                    <a:pt x="97" y="316"/>
                    <a:pt x="97" y="316"/>
                    <a:pt x="97" y="316"/>
                  </a:cubicBezTo>
                  <a:moveTo>
                    <a:pt x="97" y="316"/>
                  </a:moveTo>
                  <a:cubicBezTo>
                    <a:pt x="97" y="316"/>
                    <a:pt x="97" y="316"/>
                    <a:pt x="97" y="316"/>
                  </a:cubicBezTo>
                  <a:cubicBezTo>
                    <a:pt x="97" y="316"/>
                    <a:pt x="97" y="316"/>
                    <a:pt x="97" y="316"/>
                  </a:cubicBezTo>
                  <a:moveTo>
                    <a:pt x="98" y="316"/>
                  </a:moveTo>
                  <a:cubicBezTo>
                    <a:pt x="98" y="316"/>
                    <a:pt x="97" y="316"/>
                    <a:pt x="97" y="316"/>
                  </a:cubicBezTo>
                  <a:cubicBezTo>
                    <a:pt x="97" y="316"/>
                    <a:pt x="98" y="316"/>
                    <a:pt x="98" y="316"/>
                  </a:cubicBezTo>
                  <a:moveTo>
                    <a:pt x="98" y="316"/>
                  </a:moveTo>
                  <a:cubicBezTo>
                    <a:pt x="98" y="316"/>
                    <a:pt x="98" y="316"/>
                    <a:pt x="98" y="316"/>
                  </a:cubicBezTo>
                  <a:cubicBezTo>
                    <a:pt x="98" y="316"/>
                    <a:pt x="98" y="316"/>
                    <a:pt x="98" y="316"/>
                  </a:cubicBezTo>
                  <a:moveTo>
                    <a:pt x="98" y="316"/>
                  </a:moveTo>
                  <a:cubicBezTo>
                    <a:pt x="98" y="316"/>
                    <a:pt x="98" y="316"/>
                    <a:pt x="98" y="316"/>
                  </a:cubicBezTo>
                  <a:cubicBezTo>
                    <a:pt x="98" y="316"/>
                    <a:pt x="98" y="316"/>
                    <a:pt x="98" y="316"/>
                  </a:cubicBezTo>
                  <a:moveTo>
                    <a:pt x="98" y="316"/>
                  </a:moveTo>
                  <a:cubicBezTo>
                    <a:pt x="98" y="316"/>
                    <a:pt x="98" y="316"/>
                    <a:pt x="98" y="316"/>
                  </a:cubicBezTo>
                  <a:cubicBezTo>
                    <a:pt x="98" y="316"/>
                    <a:pt x="98" y="316"/>
                    <a:pt x="98" y="316"/>
                  </a:cubicBezTo>
                  <a:moveTo>
                    <a:pt x="98" y="316"/>
                  </a:moveTo>
                  <a:cubicBezTo>
                    <a:pt x="98" y="316"/>
                    <a:pt x="98" y="316"/>
                    <a:pt x="98" y="316"/>
                  </a:cubicBezTo>
                  <a:cubicBezTo>
                    <a:pt x="98" y="316"/>
                    <a:pt x="98" y="316"/>
                    <a:pt x="98" y="316"/>
                  </a:cubicBezTo>
                  <a:moveTo>
                    <a:pt x="98" y="316"/>
                  </a:moveTo>
                  <a:cubicBezTo>
                    <a:pt x="98" y="316"/>
                    <a:pt x="98" y="316"/>
                    <a:pt x="98" y="316"/>
                  </a:cubicBezTo>
                  <a:cubicBezTo>
                    <a:pt x="98" y="316"/>
                    <a:pt x="98" y="316"/>
                    <a:pt x="98" y="316"/>
                  </a:cubicBezTo>
                  <a:moveTo>
                    <a:pt x="99" y="315"/>
                  </a:moveTo>
                  <a:cubicBezTo>
                    <a:pt x="99" y="316"/>
                    <a:pt x="99" y="316"/>
                    <a:pt x="99" y="316"/>
                  </a:cubicBezTo>
                  <a:cubicBezTo>
                    <a:pt x="99" y="316"/>
                    <a:pt x="99" y="316"/>
                    <a:pt x="99" y="315"/>
                  </a:cubicBezTo>
                  <a:moveTo>
                    <a:pt x="99" y="315"/>
                  </a:moveTo>
                  <a:cubicBezTo>
                    <a:pt x="99" y="315"/>
                    <a:pt x="99" y="315"/>
                    <a:pt x="99" y="315"/>
                  </a:cubicBezTo>
                  <a:cubicBezTo>
                    <a:pt x="99" y="315"/>
                    <a:pt x="99" y="315"/>
                    <a:pt x="99" y="315"/>
                  </a:cubicBezTo>
                  <a:moveTo>
                    <a:pt x="99" y="315"/>
                  </a:moveTo>
                  <a:cubicBezTo>
                    <a:pt x="99" y="315"/>
                    <a:pt x="99" y="315"/>
                    <a:pt x="99" y="315"/>
                  </a:cubicBezTo>
                  <a:cubicBezTo>
                    <a:pt x="99" y="315"/>
                    <a:pt x="99" y="315"/>
                    <a:pt x="99" y="315"/>
                  </a:cubicBezTo>
                  <a:moveTo>
                    <a:pt x="99" y="315"/>
                  </a:moveTo>
                  <a:cubicBezTo>
                    <a:pt x="99" y="315"/>
                    <a:pt x="99" y="315"/>
                    <a:pt x="99" y="315"/>
                  </a:cubicBezTo>
                  <a:cubicBezTo>
                    <a:pt x="99" y="315"/>
                    <a:pt x="99" y="315"/>
                    <a:pt x="99" y="315"/>
                  </a:cubicBezTo>
                  <a:moveTo>
                    <a:pt x="99" y="315"/>
                  </a:moveTo>
                  <a:cubicBezTo>
                    <a:pt x="99" y="315"/>
                    <a:pt x="99" y="315"/>
                    <a:pt x="99" y="315"/>
                  </a:cubicBezTo>
                  <a:cubicBezTo>
                    <a:pt x="99" y="315"/>
                    <a:pt x="99" y="315"/>
                    <a:pt x="99" y="315"/>
                  </a:cubicBezTo>
                  <a:moveTo>
                    <a:pt x="100" y="315"/>
                  </a:moveTo>
                  <a:cubicBezTo>
                    <a:pt x="100" y="315"/>
                    <a:pt x="100" y="315"/>
                    <a:pt x="100" y="315"/>
                  </a:cubicBezTo>
                  <a:cubicBezTo>
                    <a:pt x="100" y="315"/>
                    <a:pt x="100" y="315"/>
                    <a:pt x="100" y="315"/>
                  </a:cubicBezTo>
                  <a:moveTo>
                    <a:pt x="100" y="315"/>
                  </a:moveTo>
                  <a:cubicBezTo>
                    <a:pt x="100" y="315"/>
                    <a:pt x="100" y="315"/>
                    <a:pt x="100" y="315"/>
                  </a:cubicBezTo>
                  <a:cubicBezTo>
                    <a:pt x="100" y="315"/>
                    <a:pt x="100" y="315"/>
                    <a:pt x="100" y="315"/>
                  </a:cubicBezTo>
                  <a:moveTo>
                    <a:pt x="190" y="261"/>
                  </a:moveTo>
                  <a:cubicBezTo>
                    <a:pt x="188" y="262"/>
                    <a:pt x="186" y="264"/>
                    <a:pt x="184" y="266"/>
                  </a:cubicBezTo>
                  <a:cubicBezTo>
                    <a:pt x="190" y="274"/>
                    <a:pt x="190" y="274"/>
                    <a:pt x="190" y="274"/>
                  </a:cubicBezTo>
                  <a:cubicBezTo>
                    <a:pt x="191" y="275"/>
                    <a:pt x="192" y="277"/>
                    <a:pt x="192" y="280"/>
                  </a:cubicBezTo>
                  <a:cubicBezTo>
                    <a:pt x="192" y="281"/>
                    <a:pt x="192" y="283"/>
                    <a:pt x="191" y="284"/>
                  </a:cubicBezTo>
                  <a:cubicBezTo>
                    <a:pt x="191" y="286"/>
                    <a:pt x="190" y="287"/>
                    <a:pt x="190" y="288"/>
                  </a:cubicBezTo>
                  <a:cubicBezTo>
                    <a:pt x="190" y="291"/>
                    <a:pt x="191" y="293"/>
                    <a:pt x="193" y="295"/>
                  </a:cubicBezTo>
                  <a:cubicBezTo>
                    <a:pt x="195" y="298"/>
                    <a:pt x="198" y="299"/>
                    <a:pt x="201" y="299"/>
                  </a:cubicBezTo>
                  <a:cubicBezTo>
                    <a:pt x="204" y="299"/>
                    <a:pt x="206" y="298"/>
                    <a:pt x="208" y="297"/>
                  </a:cubicBezTo>
                  <a:cubicBezTo>
                    <a:pt x="215" y="291"/>
                    <a:pt x="215" y="291"/>
                    <a:pt x="215" y="291"/>
                  </a:cubicBezTo>
                  <a:cubicBezTo>
                    <a:pt x="217" y="289"/>
                    <a:pt x="219" y="286"/>
                    <a:pt x="219" y="283"/>
                  </a:cubicBezTo>
                  <a:cubicBezTo>
                    <a:pt x="219" y="280"/>
                    <a:pt x="218" y="278"/>
                    <a:pt x="216" y="276"/>
                  </a:cubicBezTo>
                  <a:cubicBezTo>
                    <a:pt x="214" y="274"/>
                    <a:pt x="211" y="272"/>
                    <a:pt x="208" y="272"/>
                  </a:cubicBezTo>
                  <a:cubicBezTo>
                    <a:pt x="207" y="272"/>
                    <a:pt x="207" y="272"/>
                    <a:pt x="207" y="272"/>
                  </a:cubicBezTo>
                  <a:cubicBezTo>
                    <a:pt x="206" y="272"/>
                    <a:pt x="206" y="272"/>
                    <a:pt x="206" y="272"/>
                  </a:cubicBezTo>
                  <a:cubicBezTo>
                    <a:pt x="206" y="272"/>
                    <a:pt x="206" y="272"/>
                    <a:pt x="205" y="272"/>
                  </a:cubicBezTo>
                  <a:cubicBezTo>
                    <a:pt x="200" y="272"/>
                    <a:pt x="198" y="270"/>
                    <a:pt x="196" y="269"/>
                  </a:cubicBezTo>
                  <a:cubicBezTo>
                    <a:pt x="196" y="269"/>
                    <a:pt x="196" y="269"/>
                    <a:pt x="196" y="269"/>
                  </a:cubicBezTo>
                  <a:cubicBezTo>
                    <a:pt x="190" y="261"/>
                    <a:pt x="190" y="261"/>
                    <a:pt x="190" y="261"/>
                  </a:cubicBezTo>
                  <a:moveTo>
                    <a:pt x="340" y="0"/>
                  </a:moveTo>
                  <a:cubicBezTo>
                    <a:pt x="180" y="10"/>
                    <a:pt x="180" y="10"/>
                    <a:pt x="180" y="10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4" y="224"/>
                    <a:pt x="14" y="224"/>
                    <a:pt x="14" y="224"/>
                  </a:cubicBezTo>
                  <a:cubicBezTo>
                    <a:pt x="14" y="255"/>
                    <a:pt x="14" y="255"/>
                    <a:pt x="14" y="25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7" y="198"/>
                    <a:pt x="262" y="192"/>
                    <a:pt x="265" y="188"/>
                  </a:cubicBezTo>
                  <a:cubicBezTo>
                    <a:pt x="269" y="181"/>
                    <a:pt x="272" y="177"/>
                    <a:pt x="272" y="177"/>
                  </a:cubicBezTo>
                  <a:cubicBezTo>
                    <a:pt x="309" y="139"/>
                    <a:pt x="329" y="63"/>
                    <a:pt x="34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563" y="2134"/>
              <a:ext cx="365" cy="263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3" y="111"/>
                </a:cxn>
                <a:cxn ang="0">
                  <a:pos x="2" y="111"/>
                </a:cxn>
                <a:cxn ang="0">
                  <a:pos x="3" y="111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4" y="110"/>
                </a:cxn>
                <a:cxn ang="0">
                  <a:pos x="3" y="110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88" y="61"/>
                </a:cxn>
                <a:cxn ang="0">
                  <a:pos x="4" y="110"/>
                </a:cxn>
                <a:cxn ang="0">
                  <a:pos x="88" y="61"/>
                </a:cxn>
                <a:cxn ang="0">
                  <a:pos x="88" y="61"/>
                </a:cxn>
                <a:cxn ang="0">
                  <a:pos x="154" y="0"/>
                </a:cxn>
                <a:cxn ang="0">
                  <a:pos x="154" y="0"/>
                </a:cxn>
                <a:cxn ang="0">
                  <a:pos x="94" y="56"/>
                </a:cxn>
                <a:cxn ang="0">
                  <a:pos x="94" y="56"/>
                </a:cxn>
                <a:cxn ang="0">
                  <a:pos x="154" y="0"/>
                </a:cxn>
              </a:cxnLst>
              <a:rect l="0" t="0" r="r" b="b"/>
              <a:pathLst>
                <a:path w="154" h="111">
                  <a:moveTo>
                    <a:pt x="0" y="111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moveTo>
                    <a:pt x="1" y="111"/>
                  </a:move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moveTo>
                    <a:pt x="1" y="111"/>
                  </a:move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moveTo>
                    <a:pt x="1" y="111"/>
                  </a:move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moveTo>
                    <a:pt x="1" y="111"/>
                  </a:move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moveTo>
                    <a:pt x="1" y="111"/>
                  </a:move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moveTo>
                    <a:pt x="2" y="111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moveTo>
                    <a:pt x="2" y="111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moveTo>
                    <a:pt x="2" y="111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moveTo>
                    <a:pt x="2" y="111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moveTo>
                    <a:pt x="2" y="111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moveTo>
                    <a:pt x="3" y="111"/>
                  </a:moveTo>
                  <a:cubicBezTo>
                    <a:pt x="3" y="111"/>
                    <a:pt x="3" y="111"/>
                    <a:pt x="2" y="111"/>
                  </a:cubicBezTo>
                  <a:cubicBezTo>
                    <a:pt x="3" y="111"/>
                    <a:pt x="3" y="111"/>
                    <a:pt x="3" y="111"/>
                  </a:cubicBezTo>
                  <a:moveTo>
                    <a:pt x="3" y="110"/>
                  </a:move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3" y="110"/>
                  </a:move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3" y="110"/>
                  </a:move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3" y="110"/>
                  </a:move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4" y="110"/>
                  </a:move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4" y="110"/>
                  </a:cubicBezTo>
                  <a:moveTo>
                    <a:pt x="4" y="110"/>
                  </a:move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moveTo>
                    <a:pt x="88" y="61"/>
                  </a:moveTo>
                  <a:cubicBezTo>
                    <a:pt x="62" y="81"/>
                    <a:pt x="33" y="100"/>
                    <a:pt x="4" y="110"/>
                  </a:cubicBezTo>
                  <a:cubicBezTo>
                    <a:pt x="33" y="100"/>
                    <a:pt x="62" y="81"/>
                    <a:pt x="88" y="61"/>
                  </a:cubicBezTo>
                  <a:cubicBezTo>
                    <a:pt x="88" y="61"/>
                    <a:pt x="88" y="61"/>
                    <a:pt x="88" y="61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40" y="15"/>
                    <a:pt x="119" y="3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19" y="36"/>
                    <a:pt x="140" y="15"/>
                    <a:pt x="154" y="0"/>
                  </a:cubicBezTo>
                </a:path>
              </a:pathLst>
            </a:custGeom>
            <a:solidFill>
              <a:srgbClr val="FFEB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35" y="2134"/>
              <a:ext cx="593" cy="263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14" y="50"/>
                </a:cxn>
                <a:cxn ang="0">
                  <a:pos x="14" y="111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7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8" y="111"/>
                </a:cxn>
                <a:cxn ang="0">
                  <a:pos x="99" y="111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99" y="110"/>
                </a:cxn>
                <a:cxn ang="0">
                  <a:pos x="100" y="110"/>
                </a:cxn>
                <a:cxn ang="0">
                  <a:pos x="100" y="110"/>
                </a:cxn>
                <a:cxn ang="0">
                  <a:pos x="100" y="110"/>
                </a:cxn>
                <a:cxn ang="0">
                  <a:pos x="100" y="110"/>
                </a:cxn>
                <a:cxn ang="0">
                  <a:pos x="184" y="61"/>
                </a:cxn>
                <a:cxn ang="0">
                  <a:pos x="184" y="61"/>
                </a:cxn>
                <a:cxn ang="0">
                  <a:pos x="190" y="56"/>
                </a:cxn>
                <a:cxn ang="0">
                  <a:pos x="190" y="56"/>
                </a:cxn>
                <a:cxn ang="0">
                  <a:pos x="190" y="56"/>
                </a:cxn>
                <a:cxn ang="0">
                  <a:pos x="250" y="0"/>
                </a:cxn>
              </a:cxnLst>
              <a:rect l="0" t="0" r="r" b="b"/>
              <a:pathLst>
                <a:path w="250" h="111">
                  <a:moveTo>
                    <a:pt x="250" y="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100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29" y="100"/>
                    <a:pt x="158" y="81"/>
                    <a:pt x="184" y="61"/>
                  </a:cubicBezTo>
                  <a:cubicBezTo>
                    <a:pt x="184" y="61"/>
                    <a:pt x="184" y="61"/>
                    <a:pt x="184" y="61"/>
                  </a:cubicBezTo>
                  <a:cubicBezTo>
                    <a:pt x="186" y="59"/>
                    <a:pt x="188" y="57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5" y="36"/>
                    <a:pt x="236" y="15"/>
                    <a:pt x="250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335" y="1657"/>
              <a:ext cx="33" cy="53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0"/>
                </a:cxn>
                <a:cxn ang="0">
                  <a:pos x="0" y="531"/>
                </a:cxn>
                <a:cxn ang="0">
                  <a:pos x="33" y="522"/>
                </a:cxn>
                <a:cxn ang="0">
                  <a:pos x="33" y="0"/>
                </a:cxn>
              </a:cxnLst>
              <a:rect l="0" t="0" r="r" b="b"/>
              <a:pathLst>
                <a:path w="33" h="531">
                  <a:moveTo>
                    <a:pt x="33" y="0"/>
                  </a:moveTo>
                  <a:lnTo>
                    <a:pt x="0" y="0"/>
                  </a:lnTo>
                  <a:lnTo>
                    <a:pt x="0" y="531"/>
                  </a:lnTo>
                  <a:lnTo>
                    <a:pt x="33" y="5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335" y="1657"/>
              <a:ext cx="33" cy="53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0"/>
                </a:cxn>
                <a:cxn ang="0">
                  <a:pos x="0" y="531"/>
                </a:cxn>
                <a:cxn ang="0">
                  <a:pos x="33" y="522"/>
                </a:cxn>
                <a:cxn ang="0">
                  <a:pos x="33" y="0"/>
                </a:cxn>
              </a:cxnLst>
              <a:rect l="0" t="0" r="r" b="b"/>
              <a:pathLst>
                <a:path w="33" h="531">
                  <a:moveTo>
                    <a:pt x="33" y="0"/>
                  </a:moveTo>
                  <a:lnTo>
                    <a:pt x="0" y="0"/>
                  </a:lnTo>
                  <a:lnTo>
                    <a:pt x="0" y="531"/>
                  </a:lnTo>
                  <a:lnTo>
                    <a:pt x="33" y="522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335" y="2179"/>
              <a:ext cx="33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9"/>
                </a:cxn>
                <a:cxn ang="0">
                  <a:pos x="0" y="80"/>
                </a:cxn>
                <a:cxn ang="0">
                  <a:pos x="33" y="73"/>
                </a:cxn>
                <a:cxn ang="0">
                  <a:pos x="33" y="0"/>
                </a:cxn>
              </a:cxnLst>
              <a:rect l="0" t="0" r="r" b="b"/>
              <a:pathLst>
                <a:path w="33" h="80">
                  <a:moveTo>
                    <a:pt x="33" y="0"/>
                  </a:moveTo>
                  <a:lnTo>
                    <a:pt x="0" y="9"/>
                  </a:lnTo>
                  <a:lnTo>
                    <a:pt x="0" y="80"/>
                  </a:lnTo>
                  <a:lnTo>
                    <a:pt x="33" y="7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335" y="2179"/>
              <a:ext cx="33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9"/>
                </a:cxn>
                <a:cxn ang="0">
                  <a:pos x="0" y="80"/>
                </a:cxn>
                <a:cxn ang="0">
                  <a:pos x="33" y="73"/>
                </a:cxn>
                <a:cxn ang="0">
                  <a:pos x="33" y="0"/>
                </a:cxn>
              </a:cxnLst>
              <a:rect l="0" t="0" r="r" b="b"/>
              <a:pathLst>
                <a:path w="33" h="80">
                  <a:moveTo>
                    <a:pt x="33" y="0"/>
                  </a:moveTo>
                  <a:lnTo>
                    <a:pt x="0" y="9"/>
                  </a:lnTo>
                  <a:lnTo>
                    <a:pt x="0" y="80"/>
                  </a:lnTo>
                  <a:lnTo>
                    <a:pt x="33" y="73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335" y="2252"/>
              <a:ext cx="33" cy="14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7"/>
                </a:cxn>
                <a:cxn ang="0">
                  <a:pos x="0" y="145"/>
                </a:cxn>
                <a:cxn ang="0">
                  <a:pos x="33" y="145"/>
                </a:cxn>
                <a:cxn ang="0">
                  <a:pos x="33" y="0"/>
                </a:cxn>
              </a:cxnLst>
              <a:rect l="0" t="0" r="r" b="b"/>
              <a:pathLst>
                <a:path w="33" h="145">
                  <a:moveTo>
                    <a:pt x="33" y="0"/>
                  </a:moveTo>
                  <a:lnTo>
                    <a:pt x="0" y="7"/>
                  </a:lnTo>
                  <a:lnTo>
                    <a:pt x="0" y="145"/>
                  </a:lnTo>
                  <a:lnTo>
                    <a:pt x="33" y="14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335" y="2252"/>
              <a:ext cx="33" cy="14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7"/>
                </a:cxn>
                <a:cxn ang="0">
                  <a:pos x="0" y="145"/>
                </a:cxn>
                <a:cxn ang="0">
                  <a:pos x="33" y="145"/>
                </a:cxn>
                <a:cxn ang="0">
                  <a:pos x="33" y="0"/>
                </a:cxn>
              </a:cxnLst>
              <a:rect l="0" t="0" r="r" b="b"/>
              <a:pathLst>
                <a:path w="33" h="145">
                  <a:moveTo>
                    <a:pt x="33" y="0"/>
                  </a:moveTo>
                  <a:lnTo>
                    <a:pt x="0" y="7"/>
                  </a:lnTo>
                  <a:lnTo>
                    <a:pt x="0" y="145"/>
                  </a:lnTo>
                  <a:lnTo>
                    <a:pt x="33" y="145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167" y="1283"/>
              <a:ext cx="500" cy="346"/>
            </a:xfrm>
            <a:custGeom>
              <a:avLst/>
              <a:gdLst/>
              <a:ahLst/>
              <a:cxnLst>
                <a:cxn ang="0">
                  <a:pos x="199" y="35"/>
                </a:cxn>
                <a:cxn ang="0">
                  <a:pos x="161" y="9"/>
                </a:cxn>
                <a:cxn ang="0">
                  <a:pos x="130" y="0"/>
                </a:cxn>
                <a:cxn ang="0">
                  <a:pos x="5" y="1"/>
                </a:cxn>
                <a:cxn ang="0">
                  <a:pos x="6" y="59"/>
                </a:cxn>
                <a:cxn ang="0">
                  <a:pos x="1" y="134"/>
                </a:cxn>
                <a:cxn ang="0">
                  <a:pos x="14" y="146"/>
                </a:cxn>
                <a:cxn ang="0">
                  <a:pos x="100" y="137"/>
                </a:cxn>
                <a:cxn ang="0">
                  <a:pos x="99" y="134"/>
                </a:cxn>
                <a:cxn ang="0">
                  <a:pos x="96" y="130"/>
                </a:cxn>
                <a:cxn ang="0">
                  <a:pos x="95" y="130"/>
                </a:cxn>
                <a:cxn ang="0">
                  <a:pos x="87" y="116"/>
                </a:cxn>
                <a:cxn ang="0">
                  <a:pos x="90" y="104"/>
                </a:cxn>
                <a:cxn ang="0">
                  <a:pos x="102" y="98"/>
                </a:cxn>
                <a:cxn ang="0">
                  <a:pos x="110" y="97"/>
                </a:cxn>
                <a:cxn ang="0">
                  <a:pos x="122" y="101"/>
                </a:cxn>
                <a:cxn ang="0">
                  <a:pos x="128" y="112"/>
                </a:cxn>
                <a:cxn ang="0">
                  <a:pos x="122" y="127"/>
                </a:cxn>
                <a:cxn ang="0">
                  <a:pos x="119" y="131"/>
                </a:cxn>
                <a:cxn ang="0">
                  <a:pos x="119" y="134"/>
                </a:cxn>
                <a:cxn ang="0">
                  <a:pos x="193" y="122"/>
                </a:cxn>
                <a:cxn ang="0">
                  <a:pos x="209" y="96"/>
                </a:cxn>
                <a:cxn ang="0">
                  <a:pos x="199" y="35"/>
                </a:cxn>
              </a:cxnLst>
              <a:rect l="0" t="0" r="r" b="b"/>
              <a:pathLst>
                <a:path w="211" h="146">
                  <a:moveTo>
                    <a:pt x="199" y="35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2" y="37"/>
                    <a:pt x="6" y="59"/>
                  </a:cubicBezTo>
                  <a:cubicBezTo>
                    <a:pt x="7" y="66"/>
                    <a:pt x="6" y="96"/>
                    <a:pt x="1" y="134"/>
                  </a:cubicBezTo>
                  <a:cubicBezTo>
                    <a:pt x="1" y="134"/>
                    <a:pt x="0" y="146"/>
                    <a:pt x="14" y="146"/>
                  </a:cubicBezTo>
                  <a:cubicBezTo>
                    <a:pt x="38" y="145"/>
                    <a:pt x="69" y="141"/>
                    <a:pt x="100" y="137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99" y="133"/>
                    <a:pt x="99" y="131"/>
                    <a:pt x="96" y="130"/>
                  </a:cubicBezTo>
                  <a:cubicBezTo>
                    <a:pt x="95" y="130"/>
                    <a:pt x="95" y="130"/>
                    <a:pt x="95" y="130"/>
                  </a:cubicBezTo>
                  <a:cubicBezTo>
                    <a:pt x="90" y="127"/>
                    <a:pt x="87" y="122"/>
                    <a:pt x="87" y="116"/>
                  </a:cubicBezTo>
                  <a:cubicBezTo>
                    <a:pt x="86" y="112"/>
                    <a:pt x="87" y="108"/>
                    <a:pt x="90" y="104"/>
                  </a:cubicBezTo>
                  <a:cubicBezTo>
                    <a:pt x="93" y="101"/>
                    <a:pt x="97" y="99"/>
                    <a:pt x="102" y="98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4" y="97"/>
                    <a:pt x="119" y="98"/>
                    <a:pt x="122" y="101"/>
                  </a:cubicBezTo>
                  <a:cubicBezTo>
                    <a:pt x="126" y="104"/>
                    <a:pt x="128" y="108"/>
                    <a:pt x="128" y="112"/>
                  </a:cubicBezTo>
                  <a:cubicBezTo>
                    <a:pt x="129" y="118"/>
                    <a:pt x="127" y="124"/>
                    <a:pt x="122" y="127"/>
                  </a:cubicBezTo>
                  <a:cubicBezTo>
                    <a:pt x="120" y="129"/>
                    <a:pt x="119" y="131"/>
                    <a:pt x="119" y="131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49" y="130"/>
                    <a:pt x="176" y="125"/>
                    <a:pt x="193" y="122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6"/>
                    <a:pt x="211" y="49"/>
                    <a:pt x="199" y="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106" y="1527"/>
              <a:ext cx="621" cy="370"/>
            </a:xfrm>
            <a:custGeom>
              <a:avLst/>
              <a:gdLst/>
              <a:ahLst/>
              <a:cxnLst>
                <a:cxn ang="0">
                  <a:pos x="258" y="54"/>
                </a:cxn>
                <a:cxn ang="0">
                  <a:pos x="222" y="27"/>
                </a:cxn>
                <a:cxn ang="0">
                  <a:pos x="140" y="40"/>
                </a:cxn>
                <a:cxn ang="0">
                  <a:pos x="139" y="29"/>
                </a:cxn>
                <a:cxn ang="0">
                  <a:pos x="144" y="20"/>
                </a:cxn>
                <a:cxn ang="0">
                  <a:pos x="148" y="10"/>
                </a:cxn>
                <a:cxn ang="0">
                  <a:pos x="137" y="0"/>
                </a:cxn>
                <a:cxn ang="0">
                  <a:pos x="128" y="1"/>
                </a:cxn>
                <a:cxn ang="0">
                  <a:pos x="118" y="13"/>
                </a:cxn>
                <a:cxn ang="0">
                  <a:pos x="124" y="21"/>
                </a:cxn>
                <a:cxn ang="0">
                  <a:pos x="125" y="22"/>
                </a:cxn>
                <a:cxn ang="0">
                  <a:pos x="131" y="30"/>
                </a:cxn>
                <a:cxn ang="0">
                  <a:pos x="131" y="30"/>
                </a:cxn>
                <a:cxn ang="0">
                  <a:pos x="132" y="41"/>
                </a:cxn>
                <a:cxn ang="0">
                  <a:pos x="34" y="51"/>
                </a:cxn>
                <a:cxn ang="0">
                  <a:pos x="22" y="61"/>
                </a:cxn>
                <a:cxn ang="0">
                  <a:pos x="5" y="134"/>
                </a:cxn>
                <a:cxn ang="0">
                  <a:pos x="18" y="150"/>
                </a:cxn>
                <a:cxn ang="0">
                  <a:pos x="125" y="154"/>
                </a:cxn>
                <a:cxn ang="0">
                  <a:pos x="125" y="151"/>
                </a:cxn>
                <a:cxn ang="0">
                  <a:pos x="121" y="147"/>
                </a:cxn>
                <a:cxn ang="0">
                  <a:pos x="121" y="147"/>
                </a:cxn>
                <a:cxn ang="0">
                  <a:pos x="113" y="133"/>
                </a:cxn>
                <a:cxn ang="0">
                  <a:pos x="117" y="121"/>
                </a:cxn>
                <a:cxn ang="0">
                  <a:pos x="129" y="116"/>
                </a:cxn>
                <a:cxn ang="0">
                  <a:pos x="137" y="115"/>
                </a:cxn>
                <a:cxn ang="0">
                  <a:pos x="149" y="120"/>
                </a:cxn>
                <a:cxn ang="0">
                  <a:pos x="155" y="131"/>
                </a:cxn>
                <a:cxn ang="0">
                  <a:pos x="148" y="146"/>
                </a:cxn>
                <a:cxn ang="0">
                  <a:pos x="145" y="150"/>
                </a:cxn>
                <a:cxn ang="0">
                  <a:pos x="145" y="153"/>
                </a:cxn>
                <a:cxn ang="0">
                  <a:pos x="227" y="143"/>
                </a:cxn>
                <a:cxn ang="0">
                  <a:pos x="228" y="143"/>
                </a:cxn>
                <a:cxn ang="0">
                  <a:pos x="228" y="142"/>
                </a:cxn>
                <a:cxn ang="0">
                  <a:pos x="261" y="110"/>
                </a:cxn>
                <a:cxn ang="0">
                  <a:pos x="258" y="54"/>
                </a:cxn>
              </a:cxnLst>
              <a:rect l="0" t="0" r="r" b="b"/>
              <a:pathLst>
                <a:path w="262" h="156">
                  <a:moveTo>
                    <a:pt x="258" y="54"/>
                  </a:moveTo>
                  <a:cubicBezTo>
                    <a:pt x="255" y="48"/>
                    <a:pt x="233" y="33"/>
                    <a:pt x="222" y="27"/>
                  </a:cubicBezTo>
                  <a:cubicBezTo>
                    <a:pt x="204" y="30"/>
                    <a:pt x="173" y="35"/>
                    <a:pt x="140" y="4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6"/>
                    <a:pt x="140" y="23"/>
                    <a:pt x="144" y="20"/>
                  </a:cubicBezTo>
                  <a:cubicBezTo>
                    <a:pt x="147" y="17"/>
                    <a:pt x="149" y="14"/>
                    <a:pt x="148" y="10"/>
                  </a:cubicBezTo>
                  <a:cubicBezTo>
                    <a:pt x="148" y="4"/>
                    <a:pt x="143" y="0"/>
                    <a:pt x="137" y="0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2" y="2"/>
                    <a:pt x="118" y="7"/>
                    <a:pt x="118" y="13"/>
                  </a:cubicBezTo>
                  <a:cubicBezTo>
                    <a:pt x="119" y="16"/>
                    <a:pt x="121" y="20"/>
                    <a:pt x="124" y="21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30" y="24"/>
                    <a:pt x="131" y="28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97" y="46"/>
                    <a:pt x="61" y="50"/>
                    <a:pt x="34" y="51"/>
                  </a:cubicBezTo>
                  <a:cubicBezTo>
                    <a:pt x="34" y="51"/>
                    <a:pt x="24" y="51"/>
                    <a:pt x="22" y="61"/>
                  </a:cubicBezTo>
                  <a:cubicBezTo>
                    <a:pt x="18" y="85"/>
                    <a:pt x="12" y="110"/>
                    <a:pt x="5" y="134"/>
                  </a:cubicBezTo>
                  <a:cubicBezTo>
                    <a:pt x="5" y="134"/>
                    <a:pt x="0" y="148"/>
                    <a:pt x="18" y="150"/>
                  </a:cubicBezTo>
                  <a:cubicBezTo>
                    <a:pt x="55" y="155"/>
                    <a:pt x="92" y="156"/>
                    <a:pt x="125" y="154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5" y="151"/>
                    <a:pt x="124" y="149"/>
                    <a:pt x="121" y="147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16" y="144"/>
                    <a:pt x="113" y="139"/>
                    <a:pt x="113" y="133"/>
                  </a:cubicBezTo>
                  <a:cubicBezTo>
                    <a:pt x="113" y="129"/>
                    <a:pt x="114" y="125"/>
                    <a:pt x="117" y="121"/>
                  </a:cubicBezTo>
                  <a:cubicBezTo>
                    <a:pt x="120" y="118"/>
                    <a:pt x="124" y="116"/>
                    <a:pt x="129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42" y="115"/>
                    <a:pt x="146" y="117"/>
                    <a:pt x="149" y="120"/>
                  </a:cubicBezTo>
                  <a:cubicBezTo>
                    <a:pt x="153" y="123"/>
                    <a:pt x="155" y="127"/>
                    <a:pt x="155" y="131"/>
                  </a:cubicBezTo>
                  <a:cubicBezTo>
                    <a:pt x="155" y="137"/>
                    <a:pt x="152" y="143"/>
                    <a:pt x="148" y="146"/>
                  </a:cubicBezTo>
                  <a:cubicBezTo>
                    <a:pt x="145" y="148"/>
                    <a:pt x="145" y="149"/>
                    <a:pt x="145" y="150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93" y="150"/>
                    <a:pt x="227" y="143"/>
                    <a:pt x="227" y="143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35" y="136"/>
                    <a:pt x="261" y="120"/>
                    <a:pt x="261" y="110"/>
                  </a:cubicBezTo>
                  <a:cubicBezTo>
                    <a:pt x="261" y="99"/>
                    <a:pt x="262" y="63"/>
                    <a:pt x="258" y="5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018" y="1814"/>
              <a:ext cx="676" cy="336"/>
            </a:xfrm>
            <a:custGeom>
              <a:avLst/>
              <a:gdLst/>
              <a:ahLst/>
              <a:cxnLst>
                <a:cxn ang="0">
                  <a:pos x="285" y="76"/>
                </a:cxn>
                <a:cxn ang="0">
                  <a:pos x="266" y="39"/>
                </a:cxn>
                <a:cxn ang="0">
                  <a:pos x="260" y="31"/>
                </a:cxn>
                <a:cxn ang="0">
                  <a:pos x="176" y="41"/>
                </a:cxn>
                <a:cxn ang="0">
                  <a:pos x="176" y="29"/>
                </a:cxn>
                <a:cxn ang="0">
                  <a:pos x="181" y="20"/>
                </a:cxn>
                <a:cxn ang="0">
                  <a:pos x="186" y="11"/>
                </a:cxn>
                <a:cxn ang="0">
                  <a:pos x="175" y="0"/>
                </a:cxn>
                <a:cxn ang="0">
                  <a:pos x="166" y="1"/>
                </a:cxn>
                <a:cxn ang="0">
                  <a:pos x="156" y="12"/>
                </a:cxn>
                <a:cxn ang="0">
                  <a:pos x="161" y="21"/>
                </a:cxn>
                <a:cxn ang="0">
                  <a:pos x="162" y="21"/>
                </a:cxn>
                <a:cxn ang="0">
                  <a:pos x="168" y="30"/>
                </a:cxn>
                <a:cxn ang="0">
                  <a:pos x="168" y="30"/>
                </a:cxn>
                <a:cxn ang="0">
                  <a:pos x="168" y="41"/>
                </a:cxn>
                <a:cxn ang="0">
                  <a:pos x="134" y="42"/>
                </a:cxn>
                <a:cxn ang="0">
                  <a:pos x="43" y="35"/>
                </a:cxn>
                <a:cxn ang="0">
                  <a:pos x="33" y="41"/>
                </a:cxn>
                <a:cxn ang="0">
                  <a:pos x="4" y="95"/>
                </a:cxn>
                <a:cxn ang="0">
                  <a:pos x="6" y="103"/>
                </a:cxn>
                <a:cxn ang="0">
                  <a:pos x="127" y="132"/>
                </a:cxn>
                <a:cxn ang="0">
                  <a:pos x="128" y="129"/>
                </a:cxn>
                <a:cxn ang="0">
                  <a:pos x="125" y="124"/>
                </a:cxn>
                <a:cxn ang="0">
                  <a:pos x="125" y="123"/>
                </a:cxn>
                <a:cxn ang="0">
                  <a:pos x="119" y="109"/>
                </a:cxn>
                <a:cxn ang="0">
                  <a:pos x="126" y="98"/>
                </a:cxn>
                <a:cxn ang="0">
                  <a:pos x="138" y="94"/>
                </a:cxn>
                <a:cxn ang="0">
                  <a:pos x="146" y="95"/>
                </a:cxn>
                <a:cxn ang="0">
                  <a:pos x="157" y="102"/>
                </a:cxn>
                <a:cxn ang="0">
                  <a:pos x="161" y="114"/>
                </a:cxn>
                <a:cxn ang="0">
                  <a:pos x="151" y="127"/>
                </a:cxn>
                <a:cxn ang="0">
                  <a:pos x="148" y="131"/>
                </a:cxn>
                <a:cxn ang="0">
                  <a:pos x="147" y="135"/>
                </a:cxn>
                <a:cxn ang="0">
                  <a:pos x="234" y="142"/>
                </a:cxn>
                <a:cxn ang="0">
                  <a:pos x="272" y="121"/>
                </a:cxn>
                <a:cxn ang="0">
                  <a:pos x="285" y="76"/>
                </a:cxn>
              </a:cxnLst>
              <a:rect l="0" t="0" r="r" b="b"/>
              <a:pathLst>
                <a:path w="285" h="142">
                  <a:moveTo>
                    <a:pt x="285" y="76"/>
                  </a:moveTo>
                  <a:cubicBezTo>
                    <a:pt x="285" y="65"/>
                    <a:pt x="280" y="57"/>
                    <a:pt x="266" y="39"/>
                  </a:cubicBezTo>
                  <a:cubicBezTo>
                    <a:pt x="263" y="35"/>
                    <a:pt x="261" y="33"/>
                    <a:pt x="260" y="31"/>
                  </a:cubicBezTo>
                  <a:cubicBezTo>
                    <a:pt x="248" y="33"/>
                    <a:pt x="216" y="38"/>
                    <a:pt x="176" y="41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7"/>
                    <a:pt x="177" y="23"/>
                    <a:pt x="181" y="20"/>
                  </a:cubicBezTo>
                  <a:cubicBezTo>
                    <a:pt x="184" y="18"/>
                    <a:pt x="186" y="14"/>
                    <a:pt x="186" y="11"/>
                  </a:cubicBezTo>
                  <a:cubicBezTo>
                    <a:pt x="186" y="5"/>
                    <a:pt x="181" y="0"/>
                    <a:pt x="175" y="0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0" y="1"/>
                    <a:pt x="156" y="6"/>
                    <a:pt x="156" y="12"/>
                  </a:cubicBezTo>
                  <a:cubicBezTo>
                    <a:pt x="156" y="16"/>
                    <a:pt x="158" y="19"/>
                    <a:pt x="161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6" y="24"/>
                    <a:pt x="167" y="28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57" y="42"/>
                    <a:pt x="146" y="42"/>
                    <a:pt x="134" y="42"/>
                  </a:cubicBezTo>
                  <a:cubicBezTo>
                    <a:pt x="105" y="42"/>
                    <a:pt x="74" y="40"/>
                    <a:pt x="43" y="35"/>
                  </a:cubicBezTo>
                  <a:cubicBezTo>
                    <a:pt x="35" y="34"/>
                    <a:pt x="33" y="41"/>
                    <a:pt x="33" y="41"/>
                  </a:cubicBezTo>
                  <a:cubicBezTo>
                    <a:pt x="25" y="61"/>
                    <a:pt x="15" y="80"/>
                    <a:pt x="4" y="95"/>
                  </a:cubicBezTo>
                  <a:cubicBezTo>
                    <a:pt x="4" y="95"/>
                    <a:pt x="0" y="101"/>
                    <a:pt x="6" y="103"/>
                  </a:cubicBezTo>
                  <a:cubicBezTo>
                    <a:pt x="46" y="117"/>
                    <a:pt x="89" y="126"/>
                    <a:pt x="127" y="132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6"/>
                    <a:pt x="125" y="124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1" y="120"/>
                    <a:pt x="118" y="114"/>
                    <a:pt x="119" y="109"/>
                  </a:cubicBezTo>
                  <a:cubicBezTo>
                    <a:pt x="120" y="104"/>
                    <a:pt x="122" y="100"/>
                    <a:pt x="126" y="98"/>
                  </a:cubicBezTo>
                  <a:cubicBezTo>
                    <a:pt x="129" y="95"/>
                    <a:pt x="134" y="94"/>
                    <a:pt x="138" y="94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51" y="96"/>
                    <a:pt x="155" y="98"/>
                    <a:pt x="157" y="102"/>
                  </a:cubicBezTo>
                  <a:cubicBezTo>
                    <a:pt x="160" y="105"/>
                    <a:pt x="161" y="110"/>
                    <a:pt x="161" y="114"/>
                  </a:cubicBezTo>
                  <a:cubicBezTo>
                    <a:pt x="160" y="120"/>
                    <a:pt x="157" y="125"/>
                    <a:pt x="151" y="127"/>
                  </a:cubicBezTo>
                  <a:cubicBezTo>
                    <a:pt x="149" y="129"/>
                    <a:pt x="148" y="130"/>
                    <a:pt x="148" y="131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90" y="140"/>
                    <a:pt x="223" y="142"/>
                    <a:pt x="234" y="142"/>
                  </a:cubicBezTo>
                  <a:cubicBezTo>
                    <a:pt x="241" y="139"/>
                    <a:pt x="266" y="129"/>
                    <a:pt x="272" y="121"/>
                  </a:cubicBezTo>
                  <a:cubicBezTo>
                    <a:pt x="285" y="106"/>
                    <a:pt x="285" y="86"/>
                    <a:pt x="285" y="7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928" y="2048"/>
              <a:ext cx="635" cy="292"/>
            </a:xfrm>
            <a:custGeom>
              <a:avLst/>
              <a:gdLst/>
              <a:ahLst/>
              <a:cxnLst>
                <a:cxn ang="0">
                  <a:pos x="267" y="51"/>
                </a:cxn>
                <a:cxn ang="0">
                  <a:pos x="178" y="43"/>
                </a:cxn>
                <a:cxn ang="0">
                  <a:pos x="180" y="30"/>
                </a:cxn>
                <a:cxn ang="0">
                  <a:pos x="187" y="23"/>
                </a:cxn>
                <a:cxn ang="0">
                  <a:pos x="193" y="14"/>
                </a:cxn>
                <a:cxn ang="0">
                  <a:pos x="184" y="2"/>
                </a:cxn>
                <a:cxn ang="0">
                  <a:pos x="175" y="1"/>
                </a:cxn>
                <a:cxn ang="0">
                  <a:pos x="163" y="10"/>
                </a:cxn>
                <a:cxn ang="0">
                  <a:pos x="167" y="20"/>
                </a:cxn>
                <a:cxn ang="0">
                  <a:pos x="167" y="20"/>
                </a:cxn>
                <a:cxn ang="0">
                  <a:pos x="172" y="30"/>
                </a:cxn>
                <a:cxn ang="0">
                  <a:pos x="172" y="30"/>
                </a:cxn>
                <a:cxn ang="0">
                  <a:pos x="170" y="42"/>
                </a:cxn>
                <a:cxn ang="0">
                  <a:pos x="38" y="11"/>
                </a:cxn>
                <a:cxn ang="0">
                  <a:pos x="29" y="13"/>
                </a:cxn>
                <a:cxn ang="0">
                  <a:pos x="44" y="84"/>
                </a:cxn>
                <a:cxn ang="0">
                  <a:pos x="85" y="96"/>
                </a:cxn>
                <a:cxn ang="0">
                  <a:pos x="86" y="94"/>
                </a:cxn>
                <a:cxn ang="0">
                  <a:pos x="84" y="89"/>
                </a:cxn>
                <a:cxn ang="0">
                  <a:pos x="84" y="88"/>
                </a:cxn>
                <a:cxn ang="0">
                  <a:pos x="80" y="73"/>
                </a:cxn>
                <a:cxn ang="0">
                  <a:pos x="88" y="63"/>
                </a:cxn>
                <a:cxn ang="0">
                  <a:pos x="101" y="61"/>
                </a:cxn>
                <a:cxn ang="0">
                  <a:pos x="109" y="64"/>
                </a:cxn>
                <a:cxn ang="0">
                  <a:pos x="119" y="71"/>
                </a:cxn>
                <a:cxn ang="0">
                  <a:pos x="121" y="84"/>
                </a:cxn>
                <a:cxn ang="0">
                  <a:pos x="109" y="96"/>
                </a:cxn>
                <a:cxn ang="0">
                  <a:pos x="105" y="99"/>
                </a:cxn>
                <a:cxn ang="0">
                  <a:pos x="105" y="101"/>
                </a:cxn>
                <a:cxn ang="0">
                  <a:pos x="108" y="102"/>
                </a:cxn>
                <a:cxn ang="0">
                  <a:pos x="181" y="118"/>
                </a:cxn>
                <a:cxn ang="0">
                  <a:pos x="250" y="113"/>
                </a:cxn>
                <a:cxn ang="0">
                  <a:pos x="265" y="67"/>
                </a:cxn>
                <a:cxn ang="0">
                  <a:pos x="267" y="51"/>
                </a:cxn>
              </a:cxnLst>
              <a:rect l="0" t="0" r="r" b="b"/>
              <a:pathLst>
                <a:path w="268" h="123">
                  <a:moveTo>
                    <a:pt x="267" y="51"/>
                  </a:moveTo>
                  <a:cubicBezTo>
                    <a:pt x="252" y="50"/>
                    <a:pt x="219" y="48"/>
                    <a:pt x="178" y="43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28"/>
                    <a:pt x="182" y="25"/>
                    <a:pt x="187" y="23"/>
                  </a:cubicBezTo>
                  <a:cubicBezTo>
                    <a:pt x="190" y="21"/>
                    <a:pt x="192" y="18"/>
                    <a:pt x="193" y="14"/>
                  </a:cubicBezTo>
                  <a:cubicBezTo>
                    <a:pt x="194" y="8"/>
                    <a:pt x="189" y="3"/>
                    <a:pt x="184" y="2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69" y="0"/>
                    <a:pt x="164" y="5"/>
                    <a:pt x="163" y="10"/>
                  </a:cubicBezTo>
                  <a:cubicBezTo>
                    <a:pt x="163" y="14"/>
                    <a:pt x="164" y="18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4"/>
                    <a:pt x="172" y="28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29" y="35"/>
                    <a:pt x="82" y="26"/>
                    <a:pt x="38" y="11"/>
                  </a:cubicBezTo>
                  <a:cubicBezTo>
                    <a:pt x="32" y="9"/>
                    <a:pt x="29" y="13"/>
                    <a:pt x="29" y="13"/>
                  </a:cubicBezTo>
                  <a:cubicBezTo>
                    <a:pt x="21" y="25"/>
                    <a:pt x="0" y="63"/>
                    <a:pt x="44" y="84"/>
                  </a:cubicBezTo>
                  <a:cubicBezTo>
                    <a:pt x="44" y="84"/>
                    <a:pt x="53" y="88"/>
                    <a:pt x="85" y="96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3"/>
                    <a:pt x="86" y="91"/>
                    <a:pt x="84" y="89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0" y="84"/>
                    <a:pt x="79" y="79"/>
                    <a:pt x="80" y="73"/>
                  </a:cubicBezTo>
                  <a:cubicBezTo>
                    <a:pt x="81" y="69"/>
                    <a:pt x="84" y="65"/>
                    <a:pt x="88" y="63"/>
                  </a:cubicBezTo>
                  <a:cubicBezTo>
                    <a:pt x="92" y="61"/>
                    <a:pt x="97" y="60"/>
                    <a:pt x="101" y="61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13" y="65"/>
                    <a:pt x="117" y="68"/>
                    <a:pt x="119" y="71"/>
                  </a:cubicBezTo>
                  <a:cubicBezTo>
                    <a:pt x="121" y="75"/>
                    <a:pt x="122" y="80"/>
                    <a:pt x="121" y="84"/>
                  </a:cubicBezTo>
                  <a:cubicBezTo>
                    <a:pt x="119" y="90"/>
                    <a:pt x="115" y="94"/>
                    <a:pt x="109" y="96"/>
                  </a:cubicBezTo>
                  <a:cubicBezTo>
                    <a:pt x="107" y="97"/>
                    <a:pt x="106" y="98"/>
                    <a:pt x="105" y="99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6" y="102"/>
                    <a:pt x="107" y="102"/>
                    <a:pt x="108" y="102"/>
                  </a:cubicBezTo>
                  <a:cubicBezTo>
                    <a:pt x="162" y="115"/>
                    <a:pt x="181" y="118"/>
                    <a:pt x="181" y="118"/>
                  </a:cubicBezTo>
                  <a:cubicBezTo>
                    <a:pt x="192" y="118"/>
                    <a:pt x="233" y="123"/>
                    <a:pt x="250" y="113"/>
                  </a:cubicBezTo>
                  <a:cubicBezTo>
                    <a:pt x="267" y="102"/>
                    <a:pt x="268" y="78"/>
                    <a:pt x="265" y="67"/>
                  </a:cubicBezTo>
                  <a:cubicBezTo>
                    <a:pt x="264" y="62"/>
                    <a:pt x="266" y="56"/>
                    <a:pt x="267" y="5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610" y="2143"/>
              <a:ext cx="723" cy="289"/>
            </a:xfrm>
            <a:custGeom>
              <a:avLst/>
              <a:gdLst/>
              <a:ahLst/>
              <a:cxnLst>
                <a:cxn ang="0">
                  <a:pos x="230" y="68"/>
                </a:cxn>
                <a:cxn ang="0">
                  <a:pos x="234" y="57"/>
                </a:cxn>
                <a:cxn ang="0">
                  <a:pos x="242" y="50"/>
                </a:cxn>
                <a:cxn ang="0">
                  <a:pos x="249" y="43"/>
                </a:cxn>
                <a:cxn ang="0">
                  <a:pos x="241" y="29"/>
                </a:cxn>
                <a:cxn ang="0">
                  <a:pos x="233" y="27"/>
                </a:cxn>
                <a:cxn ang="0">
                  <a:pos x="220" y="35"/>
                </a:cxn>
                <a:cxn ang="0">
                  <a:pos x="222" y="45"/>
                </a:cxn>
                <a:cxn ang="0">
                  <a:pos x="223" y="45"/>
                </a:cxn>
                <a:cxn ang="0">
                  <a:pos x="226" y="55"/>
                </a:cxn>
                <a:cxn ang="0">
                  <a:pos x="226" y="55"/>
                </a:cxn>
                <a:cxn ang="0">
                  <a:pos x="223" y="66"/>
                </a:cxn>
                <a:cxn ang="0">
                  <a:pos x="164" y="46"/>
                </a:cxn>
                <a:cxn ang="0">
                  <a:pos x="141" y="0"/>
                </a:cxn>
                <a:cxn ang="0">
                  <a:pos x="98" y="42"/>
                </a:cxn>
                <a:cxn ang="0">
                  <a:pos x="84" y="54"/>
                </a:cxn>
                <a:cxn ang="0">
                  <a:pos x="85" y="56"/>
                </a:cxn>
                <a:cxn ang="0">
                  <a:pos x="90" y="57"/>
                </a:cxn>
                <a:cxn ang="0">
                  <a:pos x="91" y="57"/>
                </a:cxn>
                <a:cxn ang="0">
                  <a:pos x="105" y="63"/>
                </a:cxn>
                <a:cxn ang="0">
                  <a:pos x="109" y="76"/>
                </a:cxn>
                <a:cxn ang="0">
                  <a:pos x="102" y="87"/>
                </a:cxn>
                <a:cxn ang="0">
                  <a:pos x="96" y="92"/>
                </a:cxn>
                <a:cxn ang="0">
                  <a:pos x="83" y="96"/>
                </a:cxn>
                <a:cxn ang="0">
                  <a:pos x="72" y="90"/>
                </a:cxn>
                <a:cxn ang="0">
                  <a:pos x="69" y="74"/>
                </a:cxn>
                <a:cxn ang="0">
                  <a:pos x="69" y="69"/>
                </a:cxn>
                <a:cxn ang="0">
                  <a:pos x="68" y="67"/>
                </a:cxn>
                <a:cxn ang="0">
                  <a:pos x="0" y="109"/>
                </a:cxn>
                <a:cxn ang="0">
                  <a:pos x="140" y="117"/>
                </a:cxn>
                <a:cxn ang="0">
                  <a:pos x="203" y="122"/>
                </a:cxn>
                <a:cxn ang="0">
                  <a:pos x="255" y="106"/>
                </a:cxn>
                <a:cxn ang="0">
                  <a:pos x="305" y="84"/>
                </a:cxn>
                <a:cxn ang="0">
                  <a:pos x="230" y="68"/>
                </a:cxn>
              </a:cxnLst>
              <a:rect l="0" t="0" r="r" b="b"/>
              <a:pathLst>
                <a:path w="305" h="122">
                  <a:moveTo>
                    <a:pt x="230" y="68"/>
                  </a:moveTo>
                  <a:cubicBezTo>
                    <a:pt x="234" y="57"/>
                    <a:pt x="234" y="57"/>
                    <a:pt x="234" y="57"/>
                  </a:cubicBezTo>
                  <a:cubicBezTo>
                    <a:pt x="235" y="55"/>
                    <a:pt x="237" y="52"/>
                    <a:pt x="242" y="50"/>
                  </a:cubicBezTo>
                  <a:cubicBezTo>
                    <a:pt x="245" y="49"/>
                    <a:pt x="248" y="46"/>
                    <a:pt x="249" y="43"/>
                  </a:cubicBezTo>
                  <a:cubicBezTo>
                    <a:pt x="251" y="37"/>
                    <a:pt x="247" y="31"/>
                    <a:pt x="241" y="29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27" y="26"/>
                    <a:pt x="222" y="29"/>
                    <a:pt x="220" y="35"/>
                  </a:cubicBezTo>
                  <a:cubicBezTo>
                    <a:pt x="219" y="38"/>
                    <a:pt x="220" y="42"/>
                    <a:pt x="222" y="45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26" y="49"/>
                    <a:pt x="226" y="53"/>
                    <a:pt x="226" y="55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200" y="60"/>
                    <a:pt x="178" y="53"/>
                    <a:pt x="164" y="46"/>
                  </a:cubicBezTo>
                  <a:cubicBezTo>
                    <a:pt x="141" y="33"/>
                    <a:pt x="138" y="15"/>
                    <a:pt x="141" y="0"/>
                  </a:cubicBezTo>
                  <a:cubicBezTo>
                    <a:pt x="131" y="11"/>
                    <a:pt x="116" y="26"/>
                    <a:pt x="98" y="42"/>
                  </a:cubicBezTo>
                  <a:cubicBezTo>
                    <a:pt x="93" y="46"/>
                    <a:pt x="88" y="50"/>
                    <a:pt x="84" y="54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6"/>
                    <a:pt x="87" y="57"/>
                    <a:pt x="90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6" y="57"/>
                    <a:pt x="101" y="59"/>
                    <a:pt x="105" y="63"/>
                  </a:cubicBezTo>
                  <a:cubicBezTo>
                    <a:pt x="108" y="67"/>
                    <a:pt x="109" y="71"/>
                    <a:pt x="109" y="76"/>
                  </a:cubicBezTo>
                  <a:cubicBezTo>
                    <a:pt x="108" y="80"/>
                    <a:pt x="106" y="84"/>
                    <a:pt x="102" y="87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2" y="95"/>
                    <a:pt x="88" y="96"/>
                    <a:pt x="83" y="96"/>
                  </a:cubicBezTo>
                  <a:cubicBezTo>
                    <a:pt x="79" y="95"/>
                    <a:pt x="75" y="93"/>
                    <a:pt x="72" y="90"/>
                  </a:cubicBezTo>
                  <a:cubicBezTo>
                    <a:pt x="68" y="85"/>
                    <a:pt x="67" y="79"/>
                    <a:pt x="69" y="74"/>
                  </a:cubicBezTo>
                  <a:cubicBezTo>
                    <a:pt x="70" y="71"/>
                    <a:pt x="70" y="69"/>
                    <a:pt x="69" y="69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44" y="85"/>
                    <a:pt x="21" y="99"/>
                    <a:pt x="0" y="109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55" y="106"/>
                    <a:pt x="255" y="106"/>
                    <a:pt x="255" y="106"/>
                  </a:cubicBezTo>
                  <a:cubicBezTo>
                    <a:pt x="265" y="102"/>
                    <a:pt x="298" y="87"/>
                    <a:pt x="305" y="84"/>
                  </a:cubicBezTo>
                  <a:cubicBezTo>
                    <a:pt x="290" y="81"/>
                    <a:pt x="260" y="76"/>
                    <a:pt x="230" y="6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6" y="1574"/>
              <a:ext cx="270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170" y="1302"/>
              <a:ext cx="286" cy="3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3" y="16"/>
                </a:cxn>
                <a:cxn ang="0">
                  <a:pos x="3" y="25"/>
                </a:cxn>
                <a:cxn ang="0">
                  <a:pos x="5" y="51"/>
                </a:cxn>
                <a:cxn ang="0">
                  <a:pos x="5" y="61"/>
                </a:cxn>
                <a:cxn ang="0">
                  <a:pos x="0" y="126"/>
                </a:cxn>
                <a:cxn ang="0">
                  <a:pos x="0" y="127"/>
                </a:cxn>
                <a:cxn ang="0">
                  <a:pos x="12" y="138"/>
                </a:cxn>
                <a:cxn ang="0">
                  <a:pos x="13" y="138"/>
                </a:cxn>
                <a:cxn ang="0">
                  <a:pos x="54" y="135"/>
                </a:cxn>
                <a:cxn ang="0">
                  <a:pos x="29" y="117"/>
                </a:cxn>
                <a:cxn ang="0">
                  <a:pos x="33" y="53"/>
                </a:cxn>
                <a:cxn ang="0">
                  <a:pos x="101" y="35"/>
                </a:cxn>
                <a:cxn ang="0">
                  <a:pos x="111" y="17"/>
                </a:cxn>
                <a:cxn ang="0">
                  <a:pos x="4" y="0"/>
                </a:cxn>
              </a:cxnLst>
              <a:rect l="0" t="0" r="r" b="b"/>
              <a:pathLst>
                <a:path w="121" h="138"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9"/>
                    <a:pt x="3" y="22"/>
                    <a:pt x="3" y="25"/>
                  </a:cubicBezTo>
                  <a:cubicBezTo>
                    <a:pt x="3" y="34"/>
                    <a:pt x="3" y="43"/>
                    <a:pt x="5" y="51"/>
                  </a:cubicBezTo>
                  <a:cubicBezTo>
                    <a:pt x="5" y="53"/>
                    <a:pt x="5" y="56"/>
                    <a:pt x="5" y="61"/>
                  </a:cubicBezTo>
                  <a:cubicBezTo>
                    <a:pt x="5" y="74"/>
                    <a:pt x="4" y="98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0" y="129"/>
                    <a:pt x="1" y="138"/>
                    <a:pt x="12" y="138"/>
                  </a:cubicBezTo>
                  <a:cubicBezTo>
                    <a:pt x="12" y="138"/>
                    <a:pt x="13" y="138"/>
                    <a:pt x="13" y="138"/>
                  </a:cubicBezTo>
                  <a:cubicBezTo>
                    <a:pt x="25" y="137"/>
                    <a:pt x="39" y="136"/>
                    <a:pt x="54" y="135"/>
                  </a:cubicBezTo>
                  <a:cubicBezTo>
                    <a:pt x="29" y="132"/>
                    <a:pt x="29" y="117"/>
                    <a:pt x="29" y="11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57" y="44"/>
                    <a:pt x="89" y="39"/>
                    <a:pt x="101" y="35"/>
                  </a:cubicBezTo>
                  <a:cubicBezTo>
                    <a:pt x="121" y="28"/>
                    <a:pt x="121" y="28"/>
                    <a:pt x="111" y="17"/>
                  </a:cubicBezTo>
                  <a:cubicBezTo>
                    <a:pt x="102" y="8"/>
                    <a:pt x="21" y="2"/>
                    <a:pt x="4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148" y="1645"/>
              <a:ext cx="74" cy="24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9" y="101"/>
                </a:cxn>
                <a:cxn ang="0">
                  <a:pos x="0" y="100"/>
                </a:cxn>
                <a:cxn ang="0">
                  <a:pos x="31" y="0"/>
                </a:cxn>
                <a:cxn ang="0">
                  <a:pos x="20" y="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1" h="101">
                  <a:moveTo>
                    <a:pt x="0" y="100"/>
                  </a:moveTo>
                  <a:cubicBezTo>
                    <a:pt x="3" y="101"/>
                    <a:pt x="6" y="101"/>
                    <a:pt x="9" y="101"/>
                  </a:cubicBezTo>
                  <a:cubicBezTo>
                    <a:pt x="6" y="101"/>
                    <a:pt x="3" y="101"/>
                    <a:pt x="0" y="100"/>
                  </a:cubicBezTo>
                  <a:moveTo>
                    <a:pt x="31" y="0"/>
                  </a:moveTo>
                  <a:cubicBezTo>
                    <a:pt x="27" y="1"/>
                    <a:pt x="23" y="1"/>
                    <a:pt x="20" y="1"/>
                  </a:cubicBezTo>
                  <a:cubicBezTo>
                    <a:pt x="23" y="1"/>
                    <a:pt x="27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FFCE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115" y="1645"/>
              <a:ext cx="128" cy="2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4" y="1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18" y="11"/>
                </a:cxn>
                <a:cxn ang="0">
                  <a:pos x="1" y="84"/>
                </a:cxn>
                <a:cxn ang="0">
                  <a:pos x="0" y="88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3" y="101"/>
                </a:cxn>
                <a:cxn ang="0">
                  <a:pos x="54" y="104"/>
                </a:cxn>
                <a:cxn ang="0">
                  <a:pos x="28" y="78"/>
                </a:cxn>
                <a:cxn ang="0">
                  <a:pos x="45" y="0"/>
                </a:cxn>
              </a:cxnLst>
              <a:rect l="0" t="0" r="r" b="b"/>
              <a:pathLst>
                <a:path w="54" h="104">
                  <a:moveTo>
                    <a:pt x="45" y="0"/>
                  </a:moveTo>
                  <a:cubicBezTo>
                    <a:pt x="41" y="1"/>
                    <a:pt x="37" y="1"/>
                    <a:pt x="34" y="1"/>
                  </a:cubicBezTo>
                  <a:cubicBezTo>
                    <a:pt x="33" y="1"/>
                    <a:pt x="31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20" y="1"/>
                    <a:pt x="18" y="11"/>
                  </a:cubicBezTo>
                  <a:cubicBezTo>
                    <a:pt x="14" y="35"/>
                    <a:pt x="8" y="60"/>
                    <a:pt x="1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0" y="92"/>
                    <a:pt x="3" y="99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7" y="101"/>
                    <a:pt x="20" y="101"/>
                    <a:pt x="23" y="101"/>
                  </a:cubicBezTo>
                  <a:cubicBezTo>
                    <a:pt x="33" y="103"/>
                    <a:pt x="44" y="103"/>
                    <a:pt x="54" y="104"/>
                  </a:cubicBezTo>
                  <a:cubicBezTo>
                    <a:pt x="29" y="99"/>
                    <a:pt x="28" y="78"/>
                    <a:pt x="28" y="78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2032" y="1899"/>
              <a:ext cx="126" cy="192"/>
            </a:xfrm>
            <a:custGeom>
              <a:avLst/>
              <a:gdLst/>
              <a:ahLst/>
              <a:cxnLst>
                <a:cxn ang="0">
                  <a:pos x="30" y="77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30" y="77"/>
                </a:cxn>
                <a:cxn ang="0">
                  <a:pos x="29" y="76"/>
                </a:cxn>
                <a:cxn ang="0">
                  <a:pos x="29" y="76"/>
                </a:cxn>
                <a:cxn ang="0">
                  <a:pos x="29" y="76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4" y="69"/>
                </a:cxn>
                <a:cxn ang="0">
                  <a:pos x="4" y="69"/>
                </a:cxn>
                <a:cxn ang="0">
                  <a:pos x="4" y="69"/>
                </a:cxn>
                <a:cxn ang="0">
                  <a:pos x="3" y="68"/>
                </a:cxn>
                <a:cxn ang="0">
                  <a:pos x="3" y="69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2" y="68"/>
                </a:cxn>
                <a:cxn ang="0">
                  <a:pos x="2" y="68"/>
                </a:cxn>
                <a:cxn ang="0">
                  <a:pos x="2" y="68"/>
                </a:cxn>
                <a:cxn ang="0">
                  <a:pos x="2" y="68"/>
                </a:cxn>
                <a:cxn ang="0">
                  <a:pos x="2" y="68"/>
                </a:cxn>
                <a:cxn ang="0">
                  <a:pos x="2" y="68"/>
                </a:cxn>
                <a:cxn ang="0">
                  <a:pos x="1" y="68"/>
                </a:cxn>
                <a:cxn ang="0">
                  <a:pos x="2" y="68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0" y="67"/>
                </a:cxn>
                <a:cxn ang="0">
                  <a:pos x="38" y="0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38" y="0"/>
                </a:cxn>
              </a:cxnLst>
              <a:rect l="0" t="0" r="r" b="b"/>
              <a:pathLst>
                <a:path w="53" h="81">
                  <a:moveTo>
                    <a:pt x="30" y="77"/>
                  </a:moveTo>
                  <a:cubicBezTo>
                    <a:pt x="35" y="78"/>
                    <a:pt x="40" y="79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0" y="79"/>
                    <a:pt x="35" y="78"/>
                    <a:pt x="30" y="77"/>
                  </a:cubicBezTo>
                  <a:moveTo>
                    <a:pt x="2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moveTo>
                    <a:pt x="5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moveTo>
                    <a:pt x="4" y="69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moveTo>
                    <a:pt x="3" y="68"/>
                  </a:moveTo>
                  <a:cubicBezTo>
                    <a:pt x="3" y="68"/>
                    <a:pt x="3" y="68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moveTo>
                    <a:pt x="3" y="68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2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1" y="68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moveTo>
                    <a:pt x="0" y="67"/>
                  </a:moveTo>
                  <a:cubicBezTo>
                    <a:pt x="0" y="67"/>
                    <a:pt x="0" y="68"/>
                    <a:pt x="1" y="68"/>
                  </a:cubicBezTo>
                  <a:cubicBezTo>
                    <a:pt x="0" y="68"/>
                    <a:pt x="0" y="67"/>
                    <a:pt x="0" y="67"/>
                  </a:cubicBezTo>
                  <a:moveTo>
                    <a:pt x="38" y="0"/>
                  </a:moveTo>
                  <a:cubicBezTo>
                    <a:pt x="43" y="0"/>
                    <a:pt x="48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1"/>
                    <a:pt x="43" y="0"/>
                    <a:pt x="38" y="0"/>
                  </a:cubicBezTo>
                </a:path>
              </a:pathLst>
            </a:custGeom>
            <a:solidFill>
              <a:srgbClr val="EEB2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025" y="1897"/>
              <a:ext cx="133" cy="19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0" y="6"/>
                </a:cxn>
                <a:cxn ang="0">
                  <a:pos x="1" y="60"/>
                </a:cxn>
                <a:cxn ang="0">
                  <a:pos x="0" y="64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4" y="69"/>
                </a:cxn>
                <a:cxn ang="0">
                  <a:pos x="4" y="69"/>
                </a:cxn>
                <a:cxn ang="0">
                  <a:pos x="4" y="69"/>
                </a:cxn>
                <a:cxn ang="0">
                  <a:pos x="4" y="69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6" y="70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2" y="77"/>
                </a:cxn>
                <a:cxn ang="0">
                  <a:pos x="32" y="77"/>
                </a:cxn>
                <a:cxn ang="0">
                  <a:pos x="33" y="78"/>
                </a:cxn>
                <a:cxn ang="0">
                  <a:pos x="48" y="82"/>
                </a:cxn>
                <a:cxn ang="0">
                  <a:pos x="32" y="60"/>
                </a:cxn>
                <a:cxn ang="0">
                  <a:pos x="56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8" y="0"/>
                </a:cxn>
              </a:cxnLst>
              <a:rect l="0" t="0" r="r" b="b"/>
              <a:pathLst>
                <a:path w="56" h="82">
                  <a:moveTo>
                    <a:pt x="38" y="0"/>
                  </a:moveTo>
                  <a:cubicBezTo>
                    <a:pt x="32" y="0"/>
                    <a:pt x="30" y="6"/>
                    <a:pt x="30" y="6"/>
                  </a:cubicBezTo>
                  <a:cubicBezTo>
                    <a:pt x="22" y="26"/>
                    <a:pt x="12" y="45"/>
                    <a:pt x="1" y="60"/>
                  </a:cubicBezTo>
                  <a:cubicBezTo>
                    <a:pt x="1" y="60"/>
                    <a:pt x="0" y="62"/>
                    <a:pt x="0" y="64"/>
                  </a:cubicBezTo>
                  <a:cubicBezTo>
                    <a:pt x="0" y="66"/>
                    <a:pt x="1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70"/>
                  </a:cubicBezTo>
                  <a:cubicBezTo>
                    <a:pt x="6" y="70"/>
                    <a:pt x="6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16" y="73"/>
                    <a:pt x="24" y="75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8" y="79"/>
                    <a:pt x="43" y="80"/>
                    <a:pt x="48" y="82"/>
                  </a:cubicBezTo>
                  <a:cubicBezTo>
                    <a:pt x="31" y="74"/>
                    <a:pt x="32" y="60"/>
                    <a:pt x="32" y="60"/>
                  </a:cubicBezTo>
                  <a:cubicBezTo>
                    <a:pt x="37" y="53"/>
                    <a:pt x="52" y="14"/>
                    <a:pt x="56" y="3"/>
                  </a:cubicBezTo>
                  <a:cubicBezTo>
                    <a:pt x="51" y="2"/>
                    <a:pt x="46" y="1"/>
                    <a:pt x="41" y="1"/>
                  </a:cubicBezTo>
                  <a:cubicBezTo>
                    <a:pt x="41" y="1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018" y="2074"/>
              <a:ext cx="28" cy="173"/>
            </a:xfrm>
            <a:custGeom>
              <a:avLst/>
              <a:gdLst/>
              <a:ahLst/>
              <a:cxnLst>
                <a:cxn ang="0">
                  <a:pos x="6" y="73"/>
                </a:cxn>
                <a:cxn ang="0">
                  <a:pos x="6" y="73"/>
                </a:cxn>
                <a:cxn ang="0">
                  <a:pos x="6" y="73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0" y="0"/>
                </a:cxn>
              </a:cxnLst>
              <a:rect l="0" t="0" r="r" b="b"/>
              <a:pathLst>
                <a:path w="12" h="73">
                  <a:moveTo>
                    <a:pt x="6" y="73"/>
                  </a:move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moveTo>
                    <a:pt x="0" y="0"/>
                  </a:moveTo>
                  <a:cubicBezTo>
                    <a:pt x="4" y="1"/>
                    <a:pt x="8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3"/>
                    <a:pt x="4" y="1"/>
                    <a:pt x="0" y="0"/>
                  </a:cubicBezTo>
                </a:path>
              </a:pathLst>
            </a:custGeom>
            <a:solidFill>
              <a:srgbClr val="EEB2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968" y="2072"/>
              <a:ext cx="107" cy="19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3"/>
                </a:cxn>
                <a:cxn ang="0">
                  <a:pos x="0" y="37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45" y="80"/>
                </a:cxn>
                <a:cxn ang="0">
                  <a:pos x="37" y="72"/>
                </a:cxn>
                <a:cxn ang="0">
                  <a:pos x="22" y="44"/>
                </a:cxn>
                <a:cxn ang="0">
                  <a:pos x="33" y="5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8" y="0"/>
                </a:cxn>
              </a:cxnLst>
              <a:rect l="0" t="0" r="r" b="b"/>
              <a:pathLst>
                <a:path w="45" h="80">
                  <a:moveTo>
                    <a:pt x="18" y="0"/>
                  </a:moveTo>
                  <a:cubicBezTo>
                    <a:pt x="14" y="0"/>
                    <a:pt x="12" y="3"/>
                    <a:pt x="12" y="3"/>
                  </a:cubicBezTo>
                  <a:cubicBezTo>
                    <a:pt x="8" y="9"/>
                    <a:pt x="0" y="22"/>
                    <a:pt x="0" y="37"/>
                  </a:cubicBezTo>
                  <a:cubicBezTo>
                    <a:pt x="0" y="50"/>
                    <a:pt x="6" y="6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31" y="76"/>
                    <a:pt x="45" y="80"/>
                  </a:cubicBezTo>
                  <a:cubicBezTo>
                    <a:pt x="45" y="78"/>
                    <a:pt x="43" y="75"/>
                    <a:pt x="37" y="72"/>
                  </a:cubicBezTo>
                  <a:cubicBezTo>
                    <a:pt x="24" y="65"/>
                    <a:pt x="24" y="58"/>
                    <a:pt x="22" y="44"/>
                  </a:cubicBezTo>
                  <a:cubicBezTo>
                    <a:pt x="19" y="31"/>
                    <a:pt x="31" y="9"/>
                    <a:pt x="33" y="5"/>
                  </a:cubicBezTo>
                  <a:cubicBezTo>
                    <a:pt x="29" y="4"/>
                    <a:pt x="25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6" y="2271"/>
              <a:ext cx="25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999" y="2321"/>
              <a:ext cx="87" cy="16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16"/>
                </a:cxn>
                <a:cxn ang="0">
                  <a:pos x="0" y="40"/>
                </a:cxn>
                <a:cxn ang="0">
                  <a:pos x="66" y="24"/>
                </a:cxn>
                <a:cxn ang="0">
                  <a:pos x="66" y="168"/>
                </a:cxn>
                <a:cxn ang="0">
                  <a:pos x="87" y="168"/>
                </a:cxn>
                <a:cxn ang="0">
                  <a:pos x="87" y="0"/>
                </a:cxn>
              </a:cxnLst>
              <a:rect l="0" t="0" r="r" b="b"/>
              <a:pathLst>
                <a:path w="87" h="168">
                  <a:moveTo>
                    <a:pt x="87" y="0"/>
                  </a:moveTo>
                  <a:lnTo>
                    <a:pt x="0" y="16"/>
                  </a:lnTo>
                  <a:lnTo>
                    <a:pt x="0" y="40"/>
                  </a:lnTo>
                  <a:lnTo>
                    <a:pt x="66" y="24"/>
                  </a:lnTo>
                  <a:lnTo>
                    <a:pt x="66" y="168"/>
                  </a:lnTo>
                  <a:lnTo>
                    <a:pt x="87" y="16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C29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999" y="2321"/>
              <a:ext cx="87" cy="16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16"/>
                </a:cxn>
                <a:cxn ang="0">
                  <a:pos x="0" y="40"/>
                </a:cxn>
                <a:cxn ang="0">
                  <a:pos x="66" y="24"/>
                </a:cxn>
                <a:cxn ang="0">
                  <a:pos x="66" y="168"/>
                </a:cxn>
                <a:cxn ang="0">
                  <a:pos x="87" y="168"/>
                </a:cxn>
                <a:cxn ang="0">
                  <a:pos x="87" y="0"/>
                </a:cxn>
              </a:cxnLst>
              <a:rect l="0" t="0" r="r" b="b"/>
              <a:pathLst>
                <a:path w="87" h="168">
                  <a:moveTo>
                    <a:pt x="87" y="0"/>
                  </a:moveTo>
                  <a:lnTo>
                    <a:pt x="0" y="16"/>
                  </a:lnTo>
                  <a:lnTo>
                    <a:pt x="0" y="40"/>
                  </a:lnTo>
                  <a:lnTo>
                    <a:pt x="66" y="24"/>
                  </a:lnTo>
                  <a:lnTo>
                    <a:pt x="66" y="168"/>
                  </a:lnTo>
                  <a:lnTo>
                    <a:pt x="87" y="168"/>
                  </a:lnTo>
                  <a:lnTo>
                    <a:pt x="8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64" y="2361"/>
              <a:ext cx="441" cy="249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81"/>
                </a:cxn>
                <a:cxn ang="0">
                  <a:pos x="0" y="249"/>
                </a:cxn>
                <a:cxn ang="0">
                  <a:pos x="441" y="249"/>
                </a:cxn>
                <a:cxn ang="0">
                  <a:pos x="441" y="128"/>
                </a:cxn>
                <a:cxn ang="0">
                  <a:pos x="375" y="128"/>
                </a:cxn>
                <a:cxn ang="0">
                  <a:pos x="375" y="0"/>
                </a:cxn>
              </a:cxnLst>
              <a:rect l="0" t="0" r="r" b="b"/>
              <a:pathLst>
                <a:path w="441" h="249">
                  <a:moveTo>
                    <a:pt x="375" y="0"/>
                  </a:moveTo>
                  <a:lnTo>
                    <a:pt x="0" y="81"/>
                  </a:lnTo>
                  <a:lnTo>
                    <a:pt x="0" y="249"/>
                  </a:lnTo>
                  <a:lnTo>
                    <a:pt x="441" y="249"/>
                  </a:lnTo>
                  <a:lnTo>
                    <a:pt x="441" y="128"/>
                  </a:lnTo>
                  <a:lnTo>
                    <a:pt x="375" y="128"/>
                  </a:lnTo>
                  <a:lnTo>
                    <a:pt x="3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999" y="2345"/>
              <a:ext cx="66" cy="14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6"/>
                </a:cxn>
                <a:cxn ang="0">
                  <a:pos x="0" y="144"/>
                </a:cxn>
                <a:cxn ang="0">
                  <a:pos x="66" y="144"/>
                </a:cxn>
                <a:cxn ang="0">
                  <a:pos x="66" y="0"/>
                </a:cxn>
              </a:cxnLst>
              <a:rect l="0" t="0" r="r" b="b"/>
              <a:pathLst>
                <a:path w="66" h="144">
                  <a:moveTo>
                    <a:pt x="66" y="0"/>
                  </a:moveTo>
                  <a:lnTo>
                    <a:pt x="0" y="16"/>
                  </a:lnTo>
                  <a:lnTo>
                    <a:pt x="0" y="144"/>
                  </a:lnTo>
                  <a:lnTo>
                    <a:pt x="66" y="14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A0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999" y="2345"/>
              <a:ext cx="66" cy="14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6"/>
                </a:cxn>
                <a:cxn ang="0">
                  <a:pos x="0" y="144"/>
                </a:cxn>
                <a:cxn ang="0">
                  <a:pos x="66" y="144"/>
                </a:cxn>
                <a:cxn ang="0">
                  <a:pos x="66" y="0"/>
                </a:cxn>
              </a:cxnLst>
              <a:rect l="0" t="0" r="r" b="b"/>
              <a:pathLst>
                <a:path w="66" h="144">
                  <a:moveTo>
                    <a:pt x="66" y="0"/>
                  </a:moveTo>
                  <a:lnTo>
                    <a:pt x="0" y="16"/>
                  </a:lnTo>
                  <a:lnTo>
                    <a:pt x="0" y="144"/>
                  </a:lnTo>
                  <a:lnTo>
                    <a:pt x="66" y="144"/>
                  </a:lnTo>
                  <a:lnTo>
                    <a:pt x="6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771" y="918"/>
              <a:ext cx="541" cy="732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10" y="114"/>
                </a:cxn>
                <a:cxn ang="0">
                  <a:pos x="0" y="309"/>
                </a:cxn>
                <a:cxn ang="0">
                  <a:pos x="157" y="300"/>
                </a:cxn>
                <a:cxn ang="0">
                  <a:pos x="164" y="223"/>
                </a:cxn>
                <a:cxn ang="0">
                  <a:pos x="163" y="213"/>
                </a:cxn>
                <a:cxn ang="0">
                  <a:pos x="162" y="187"/>
                </a:cxn>
                <a:cxn ang="0">
                  <a:pos x="163" y="155"/>
                </a:cxn>
                <a:cxn ang="0">
                  <a:pos x="170" y="117"/>
                </a:cxn>
                <a:cxn ang="0">
                  <a:pos x="191" y="69"/>
                </a:cxn>
                <a:cxn ang="0">
                  <a:pos x="228" y="0"/>
                </a:cxn>
              </a:cxnLst>
              <a:rect l="0" t="0" r="r" b="b"/>
              <a:pathLst>
                <a:path w="228" h="309">
                  <a:moveTo>
                    <a:pt x="228" y="0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157" y="300"/>
                    <a:pt x="157" y="300"/>
                    <a:pt x="157" y="300"/>
                  </a:cubicBezTo>
                  <a:cubicBezTo>
                    <a:pt x="162" y="266"/>
                    <a:pt x="164" y="238"/>
                    <a:pt x="164" y="223"/>
                  </a:cubicBezTo>
                  <a:cubicBezTo>
                    <a:pt x="164" y="218"/>
                    <a:pt x="164" y="215"/>
                    <a:pt x="163" y="213"/>
                  </a:cubicBezTo>
                  <a:cubicBezTo>
                    <a:pt x="162" y="205"/>
                    <a:pt x="162" y="196"/>
                    <a:pt x="162" y="187"/>
                  </a:cubicBezTo>
                  <a:cubicBezTo>
                    <a:pt x="162" y="170"/>
                    <a:pt x="163" y="155"/>
                    <a:pt x="163" y="155"/>
                  </a:cubicBezTo>
                  <a:cubicBezTo>
                    <a:pt x="163" y="155"/>
                    <a:pt x="168" y="126"/>
                    <a:pt x="170" y="117"/>
                  </a:cubicBezTo>
                  <a:cubicBezTo>
                    <a:pt x="172" y="109"/>
                    <a:pt x="185" y="84"/>
                    <a:pt x="191" y="69"/>
                  </a:cubicBezTo>
                  <a:cubicBezTo>
                    <a:pt x="198" y="55"/>
                    <a:pt x="224" y="29"/>
                    <a:pt x="22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643" y="1567"/>
              <a:ext cx="462" cy="10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2991715" y="1267714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Плюсы </a:t>
            </a:r>
            <a:r>
              <a:rPr lang="ru-RU" sz="24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дилера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7566036" y="2202210"/>
            <a:ext cx="4133938" cy="3944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Скорость строительства</a:t>
            </a:r>
          </a:p>
          <a:p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Отсутствие проблем с некратностью форматов материалов несущей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стены и лицевой кладки</a:t>
            </a:r>
          </a:p>
          <a:p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Простота производства работ</a:t>
            </a:r>
          </a:p>
          <a:p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Хорошие скидки для строительных компаний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 позиции складские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Настоящее импортозамещение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2372746" y="2197795"/>
            <a:ext cx="4443334" cy="396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Дополнительный заработок на этапе продажи кладочного материала для с</a:t>
            </a:r>
            <a:r>
              <a:rPr lang="ru-R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тен</a:t>
            </a:r>
          </a:p>
          <a:p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продать лицевой кирпич в среднем ценовом сегменте, но с дешевыми комплектующими клиенту с ограниченными финансовыми возможностями</a:t>
            </a:r>
          </a:p>
          <a:p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Легко рассчитать потребность в комплектующих системы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 позиции складские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Настоящее импортозамещение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2290546" y="2021925"/>
            <a:ext cx="4639123" cy="4431411"/>
          </a:xfrm>
          <a:prstGeom prst="roundRect">
            <a:avLst>
              <a:gd name="adj" fmla="val 9192"/>
            </a:avLst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57975"/>
              </p:ext>
            </p:extLst>
          </p:nvPr>
        </p:nvGraphicFramePr>
        <p:xfrm>
          <a:off x="2999656" y="1546367"/>
          <a:ext cx="8913924" cy="1537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88212"/>
                <a:gridCol w="1415862"/>
                <a:gridCol w="1409850"/>
              </a:tblGrid>
              <a:tr h="2366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Размер (ДxВxШ), мм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Розничная цена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руб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E2D"/>
                    </a:solidFill>
                  </a:tcPr>
                </a:tc>
              </a:tr>
              <a:tr h="2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Гибкие связи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ГС–50/90-115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L=210 для кирпичной кладки BRICKO, оцинкованные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210х30,90х3 мм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9,49</a:t>
                      </a:r>
                      <a:endParaRPr lang="ru-RU" sz="11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Гибкие связи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ГС–80/90-115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L=240 для кирпичной кладки BRICKO, оцинкованные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240х30,90х3 мм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10,28</a:t>
                      </a:r>
                      <a:endParaRPr lang="ru-RU" sz="11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Гибкие связи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ГС–100/90-115,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L=260 для кирпичной кладки BRICKO, оцинкованные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260х30,90х3 мм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11,08</a:t>
                      </a:r>
                      <a:endParaRPr lang="ru-RU" sz="11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Гибкие связи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ГС–150/90-115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L=310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 кирпичной кладки BRICKO, оцинкованные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260х30,90х3 мм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12,07</a:t>
                      </a:r>
                      <a:endParaRPr lang="ru-RU" sz="11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9198" y="6165304"/>
            <a:ext cx="330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Расчет </a:t>
            </a:r>
            <a:r>
              <a:rPr lang="ru-RU" sz="12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потребностей деталей </a:t>
            </a:r>
            <a:r>
              <a:rPr lang="en-US" sz="12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</a:t>
            </a:r>
            <a:r>
              <a:rPr lang="ru-RU" sz="12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ru-RU" sz="1200" b="1" dirty="0" smtClean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(площадь облицовки в м2)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шт./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м2</a:t>
            </a:r>
            <a:endParaRPr lang="ru-RU" sz="12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5560" y="255104"/>
            <a:ext cx="7497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ЛИНЕЙКА ДЛЯ ЭКОНОМНЫХ ПОКУПАТЕЛЕЙ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016" t="-31343" r="-24031" b="-16108"/>
          <a:stretch/>
        </p:blipFill>
        <p:spPr>
          <a:xfrm>
            <a:off x="0" y="197174"/>
            <a:ext cx="1775520" cy="548680"/>
          </a:xfrm>
          <a:prstGeom prst="rect">
            <a:avLst/>
          </a:prstGeom>
          <a:solidFill>
            <a:srgbClr val="BE1E2D"/>
          </a:solidFill>
        </p:spPr>
      </p:pic>
      <p:pic>
        <p:nvPicPr>
          <p:cNvPr id="9" name="Изображение 6" descr="Bricks_1_orange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92" y="3747380"/>
            <a:ext cx="2770855" cy="2078142"/>
          </a:xfrm>
          <a:prstGeom prst="roundRect">
            <a:avLst>
              <a:gd name="adj" fmla="val 3655"/>
            </a:avLst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</p:pic>
      <p:sp>
        <p:nvSpPr>
          <p:cNvPr id="6" name="Прямоугольник 5"/>
          <p:cNvSpPr/>
          <p:nvPr/>
        </p:nvSpPr>
        <p:spPr>
          <a:xfrm>
            <a:off x="356473" y="3340310"/>
            <a:ext cx="2291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Расположение в стене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198" y="1117492"/>
            <a:ext cx="11552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Гибкие связи </a:t>
            </a:r>
            <a:r>
              <a:rPr lang="ru-RU" sz="20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ГС для </a:t>
            </a:r>
            <a:r>
              <a:rPr lang="ru-RU" sz="20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установки в кладочные </a:t>
            </a:r>
            <a:r>
              <a:rPr lang="ru-RU" sz="20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швы из оцинкованной </a:t>
            </a:r>
            <a:r>
              <a:rPr lang="ru-RU" sz="20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стали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4" y="1659718"/>
            <a:ext cx="2157546" cy="13137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3712" y="3340310"/>
            <a:ext cx="84969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Преимущества гибких связей из оцинкованной стали</a:t>
            </a:r>
            <a:r>
              <a:rPr lang="ru-RU" sz="1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ru-RU" sz="11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Самый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недорогой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вариант из металлических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связей (гибкая связь из нержавеющей стали стоит 36 руб/шт.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Предпочтительнее и традиционнее для кирпичной кладки, чем базальтовые связи или связи из стеклопластика (из практического опыта пользователей аналогов)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Размеры и формы такие же, как у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связей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из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нержавеющей стали,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включая метки заглубления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Только самые ходовые размеры: 210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мм,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240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мм, 260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310 мм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Подходят как для узкого кирпича евро-стандарта, 90 мм., так и для обычного шириной 115-120 мм.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Понятная маркировка: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ГС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100/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90-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где ГС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гибкая связь, 100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толщина утеплителя,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90-115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ширина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кирпича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Нет большого количества упаковки = быстрее можно начать работу</a:t>
            </a:r>
          </a:p>
        </p:txBody>
      </p:sp>
    </p:spTree>
    <p:extLst>
      <p:ext uri="{BB962C8B-B14F-4D97-AF65-F5344CB8AC3E}">
        <p14:creationId xmlns:p14="http://schemas.microsoft.com/office/powerpoint/2010/main" val="6935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171" y="5517232"/>
            <a:ext cx="4118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Расчет </a:t>
            </a:r>
            <a:r>
              <a:rPr lang="ru-RU" sz="12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потребностей деталей </a:t>
            </a:r>
            <a:r>
              <a:rPr lang="en-US" sz="12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</a:t>
            </a:r>
            <a:r>
              <a:rPr lang="ru-RU" sz="1200" b="1" dirty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ru-RU" sz="1200" b="1" dirty="0" smtClean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Проем более 2 м - 2 шт х кол-во проемов                            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Проем более 3 м - 3 шт х кол-во проемов                                                    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Проем более 4 м - 4 шт х кол-во проемов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5560" y="255104"/>
            <a:ext cx="7497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ЛИНЕЙКА ДЛЯ ЭКОНОМНЫХ ПОКУПАТЕЛЕЙ</a:t>
            </a:r>
            <a:endParaRPr lang="ru-RU" sz="24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016" t="-31343" r="-24031" b="-16108"/>
          <a:stretch/>
        </p:blipFill>
        <p:spPr>
          <a:xfrm>
            <a:off x="0" y="197174"/>
            <a:ext cx="1775520" cy="548680"/>
          </a:xfrm>
          <a:prstGeom prst="rect">
            <a:avLst/>
          </a:prstGeom>
          <a:solidFill>
            <a:srgbClr val="BE1E2D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67184" y="3070375"/>
            <a:ext cx="2291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Расположение в стене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198" y="1117492"/>
            <a:ext cx="11552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Кронштейны из окрашенной стали</a:t>
            </a:r>
            <a:endParaRPr lang="ru-RU" sz="20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9896" y="3224263"/>
            <a:ext cx="666002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BE1E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Преимущества кронштейнов из окрашенной стали:</a:t>
            </a:r>
          </a:p>
          <a:p>
            <a:endParaRPr lang="ru-RU" sz="1100" b="1" dirty="0">
              <a:solidFill>
                <a:srgbClr val="BE1E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Самый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недорогой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вариант из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металлических кронштейнов заводского производства (кронштейн из нержавеющей стали стоит 4600 руб/шт)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Предпочтительнее и надежнее для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кирпичной кладки,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 самодельные уголки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Широкий ассортиментный ряд: от 110 мм от 230 мм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Минимальный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установки кронштейна: 0,7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 - 1 кронштейн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Универсальное </a:t>
            </a:r>
            <a:r>
              <a:rPr lang="ru-RU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применение: </a:t>
            </a:r>
            <a:r>
              <a:rPr lang="ru-RU" sz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можно </a:t>
            </a:r>
            <a:r>
              <a:rPr lang="ru-RU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использовать с любым кладочным </a:t>
            </a:r>
            <a:r>
              <a:rPr lang="ru-RU" sz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материалом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большого количества упаковки = быстрее можно начать работу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443777"/>
            <a:ext cx="1800200" cy="159900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77609"/>
              </p:ext>
            </p:extLst>
          </p:nvPr>
        </p:nvGraphicFramePr>
        <p:xfrm>
          <a:off x="3359696" y="1653471"/>
          <a:ext cx="8640959" cy="1323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28263"/>
                <a:gridCol w="2308440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 / артикул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Длина, мм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Розничная цена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руб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E2D"/>
                    </a:solidFill>
                  </a:tcPr>
                </a:tc>
              </a:tr>
              <a:tr h="49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Кронштейн для оконных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проемов без утеплителя из окрашенной стали</a:t>
                      </a:r>
                      <a:endParaRPr lang="ru-RU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 мм, 120 мм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2100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,00</a:t>
                      </a:r>
                      <a:endParaRPr lang="ru-RU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Кронштейн для оконных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проемов без утеплителя из окрашенной стали</a:t>
                      </a:r>
                      <a:endParaRPr lang="ru-RU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130 мм, 160 мм, 190 мм,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210 мм, 230 мм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2600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,00</a:t>
                      </a:r>
                      <a:endParaRPr lang="ru-RU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4" y="3415169"/>
            <a:ext cx="2185055" cy="19376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02" y="3415169"/>
            <a:ext cx="2099809" cy="193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016" t="-31343" r="-24031" b="-16108"/>
          <a:stretch/>
        </p:blipFill>
        <p:spPr>
          <a:xfrm>
            <a:off x="1866913" y="604231"/>
            <a:ext cx="2563185" cy="792088"/>
          </a:xfrm>
          <a:prstGeom prst="rect">
            <a:avLst/>
          </a:prstGeom>
          <a:solidFill>
            <a:srgbClr val="BE1E2D"/>
          </a:solidFill>
        </p:spPr>
      </p:pic>
      <p:sp>
        <p:nvSpPr>
          <p:cNvPr id="9" name="Прямоугольник 8"/>
          <p:cNvSpPr/>
          <p:nvPr/>
        </p:nvSpPr>
        <p:spPr>
          <a:xfrm>
            <a:off x="656172" y="2421064"/>
            <a:ext cx="4856257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Москва, м</a:t>
            </a:r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Улица 1905 года, 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ул. 2-я Звенигородская, д.13, стр.43, офис №</a:t>
            </a:r>
            <a:r>
              <a:rPr lang="ru-RU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  <a:p>
            <a:pPr algn="ctr"/>
            <a:endParaRPr lang="ru-RU" sz="14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+7 (495) 106-08-61</a:t>
            </a:r>
            <a:endParaRPr lang="ru-RU" sz="14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info</a:t>
            </a:r>
            <a:r>
              <a:rPr lang="ru-RU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@redroof.ru</a:t>
            </a:r>
            <a:endParaRPr lang="ru-RU" sz="14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172" y="3861048"/>
            <a:ext cx="4856257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Санкт-Петербург, м. Технологический институт, </a:t>
            </a:r>
            <a:endParaRPr lang="ru-RU" sz="1400" b="1" dirty="0" smtClean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</a:t>
            </a:r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10-я Красноармейская, дом 22, </a:t>
            </a:r>
            <a:endParaRPr lang="ru-RU" sz="1400" b="1" dirty="0" smtClean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БЦ </a:t>
            </a:r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«Kellermann Center</a:t>
            </a:r>
            <a:r>
              <a:rPr lang="ru-RU" sz="14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8 (812) 604-67-37</a:t>
            </a:r>
            <a:endParaRPr lang="ru-RU" sz="14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spb@redroof.ru</a:t>
            </a:r>
            <a:endParaRPr lang="ru-RU" sz="14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1227" y="5661248"/>
            <a:ext cx="213455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www.bricko.ru</a:t>
            </a:r>
            <a:r>
              <a:rPr lang="ru-RU" sz="20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0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1173" y="476672"/>
            <a:ext cx="5040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современный российский бренд – представляет систему закладных деталей для облицовочной кирпичной кладки вентилируемого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фасада, созданную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основе Немецкого стандарта качества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1053-1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Вся продукция производится в России с 2014 года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ассортименте марки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BRICKO: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7759" y="1811524"/>
            <a:ext cx="45214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закупки </a:t>
            </a:r>
            <a:r>
              <a:rPr lang="en-US" sz="16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Bricko </a:t>
            </a:r>
            <a:r>
              <a:rPr lang="ru-RU" sz="16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просим обращаться:</a:t>
            </a:r>
            <a:endParaRPr lang="ru-RU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16080"/>
              </p:ext>
            </p:extLst>
          </p:nvPr>
        </p:nvGraphicFramePr>
        <p:xfrm>
          <a:off x="6457167" y="2772776"/>
          <a:ext cx="5148572" cy="3520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8572"/>
              </a:tblGrid>
              <a:tr h="49569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Гибкие связи для установки в кладочные швы из нержавеющей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12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Фиксатор для утеплителя из ПВХ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96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Коробочки для вентиляции фасада из пластика, монолитные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Элементы перемычки вертикальной и горизонтальной фиксации 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Закладной каркас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Murfor®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Скоба связывающая 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31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Кронштейны для оконных проемов из окрашенной / нержавеющей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Связи для тонкошовной кладки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PS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 и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PS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300 из оцинкованной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6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19243</TotalTime>
  <Words>766</Words>
  <Application>Microsoft Office PowerPoint</Application>
  <PresentationFormat>Широкоэкранный</PresentationFormat>
  <Paragraphs>138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Open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MiGel</dc:creator>
  <cp:lastModifiedBy>Пащенко Вилена</cp:lastModifiedBy>
  <cp:revision>708</cp:revision>
  <cp:lastPrinted>2014-11-17T12:52:49Z</cp:lastPrinted>
  <dcterms:created xsi:type="dcterms:W3CDTF">2014-05-15T01:55:53Z</dcterms:created>
  <dcterms:modified xsi:type="dcterms:W3CDTF">2022-08-19T15:15:16Z</dcterms:modified>
</cp:coreProperties>
</file>